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61" r:id="rId5"/>
    <p:sldId id="263" r:id="rId6"/>
    <p:sldId id="276" r:id="rId7"/>
    <p:sldId id="277" r:id="rId8"/>
    <p:sldId id="262" r:id="rId9"/>
    <p:sldId id="264" r:id="rId10"/>
    <p:sldId id="265" r:id="rId11"/>
    <p:sldId id="266" r:id="rId12"/>
    <p:sldId id="267" r:id="rId13"/>
    <p:sldId id="278" r:id="rId14"/>
    <p:sldId id="279" r:id="rId15"/>
    <p:sldId id="268" r:id="rId16"/>
    <p:sldId id="269" r:id="rId17"/>
    <p:sldId id="270"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36" d="100"/>
          <a:sy n="36" d="100"/>
        </p:scale>
        <p:origin x="988"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8607B-AFCB-72D9-8646-6BA41B8E97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FECCE6F5-AD85-213B-4155-CA03878540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7B7774C6-05E8-F5E9-AE7D-755BE307B46E}"/>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5" name="Footer Placeholder 4">
            <a:extLst>
              <a:ext uri="{FF2B5EF4-FFF2-40B4-BE49-F238E27FC236}">
                <a16:creationId xmlns:a16="http://schemas.microsoft.com/office/drawing/2014/main" id="{D5BC2460-4BF9-8E7D-6810-5DE67F83D4E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E6712DD-FC92-46A3-6235-4F523E78F3CB}"/>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1789497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FFEC-D8A1-D86D-5A88-F1C4AC9A090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84A77D15-7113-1ECE-2D43-881494C82D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C6CA170-1AAD-D3F9-4EC1-F01871011A7C}"/>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5" name="Footer Placeholder 4">
            <a:extLst>
              <a:ext uri="{FF2B5EF4-FFF2-40B4-BE49-F238E27FC236}">
                <a16:creationId xmlns:a16="http://schemas.microsoft.com/office/drawing/2014/main" id="{41DDABDC-32B0-20D7-9747-4BC3038DA74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87A36D1-1483-D060-9BF3-9A5C3D21F23C}"/>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356930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85AD77-59F2-3D65-3AE9-B5D0CF06B13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1A9196F0-9922-B134-8B76-33C0934F56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9FDA750-4A5D-C944-75F1-14FB226C5057}"/>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5" name="Footer Placeholder 4">
            <a:extLst>
              <a:ext uri="{FF2B5EF4-FFF2-40B4-BE49-F238E27FC236}">
                <a16:creationId xmlns:a16="http://schemas.microsoft.com/office/drawing/2014/main" id="{10EB1CF0-5019-3A66-ABD1-D919A4105457}"/>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FCCD2FD-CF8F-8769-EB4D-C73FF9CF1970}"/>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28052545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61DD2-4CC6-EBC5-DF69-0C9D3814C3A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1E25CD2-9B41-8C7E-DBB1-9C1766052E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341F614-B268-8998-C996-D52C62495E5E}"/>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5" name="Footer Placeholder 4">
            <a:extLst>
              <a:ext uri="{FF2B5EF4-FFF2-40B4-BE49-F238E27FC236}">
                <a16:creationId xmlns:a16="http://schemas.microsoft.com/office/drawing/2014/main" id="{FD391A52-AE5C-06DE-9017-C6F0CCD6464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42B92D3F-DCC9-469E-B0EE-1F106A5DC092}"/>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2351307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DA11D-F8EC-3784-E1ED-0DBBB29952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C2FD988F-0B56-E093-6921-2FCFF45D3C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B0648D7-F2A2-5FAE-A54F-C0F1CCFCAA9F}"/>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5" name="Footer Placeholder 4">
            <a:extLst>
              <a:ext uri="{FF2B5EF4-FFF2-40B4-BE49-F238E27FC236}">
                <a16:creationId xmlns:a16="http://schemas.microsoft.com/office/drawing/2014/main" id="{C29801AD-E653-B4C1-0338-1E39D062ED1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71A035D-2901-2300-7307-CE063BFA19AF}"/>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2019283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0C6AF-7940-5F83-6CD5-EEF1053F794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D5394B8-6902-43B2-EE05-03CADE4F99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10B8F715-F37A-07F8-4EC5-47D9954108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8DBDBD0D-80B6-7A70-1CD9-3C3727B00029}"/>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6" name="Footer Placeholder 5">
            <a:extLst>
              <a:ext uri="{FF2B5EF4-FFF2-40B4-BE49-F238E27FC236}">
                <a16:creationId xmlns:a16="http://schemas.microsoft.com/office/drawing/2014/main" id="{7A95D2CB-3565-2F90-0876-35122A9CDE0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57D1C495-47CF-B154-38EA-92B3A32A8270}"/>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2428103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F4BE0-783B-20A7-2C53-1C5BF35B878F}"/>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C4F19619-5327-8C95-C3F1-4D671E85C8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E8297F-1E0D-2596-A69E-50165EB5650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6F7521F3-1746-7376-7E78-B369E24E6F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FD020F-1919-6422-1536-E653E4EC33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13D509B-F30F-8E9A-EFC1-8D767A792B34}"/>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8" name="Footer Placeholder 7">
            <a:extLst>
              <a:ext uri="{FF2B5EF4-FFF2-40B4-BE49-F238E27FC236}">
                <a16:creationId xmlns:a16="http://schemas.microsoft.com/office/drawing/2014/main" id="{66928994-012F-9BFF-B7FF-1A1D3F5FC3F1}"/>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50BE8CE0-2080-8CA6-8D7D-7C34965D5E7A}"/>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955269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A6F3B-AC52-EB0E-B492-D4383C65699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C6047867-60C2-6035-1056-370FBDE4FE7B}"/>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4" name="Footer Placeholder 3">
            <a:extLst>
              <a:ext uri="{FF2B5EF4-FFF2-40B4-BE49-F238E27FC236}">
                <a16:creationId xmlns:a16="http://schemas.microsoft.com/office/drawing/2014/main" id="{F8CFB1C3-FFA8-E90E-33A3-281EF7305809}"/>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C16B6F4B-F34F-AA5B-793E-4B1D758AC1AF}"/>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973547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63A491-771D-8658-8AE1-8EE738E94305}"/>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3" name="Footer Placeholder 2">
            <a:extLst>
              <a:ext uri="{FF2B5EF4-FFF2-40B4-BE49-F238E27FC236}">
                <a16:creationId xmlns:a16="http://schemas.microsoft.com/office/drawing/2014/main" id="{640F7560-03B8-4170-17BD-F87B221B1346}"/>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A82173E-7A3A-F8A2-71E9-4F0EF7831122}"/>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184769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5D008-48F6-1C98-3701-B4223E6BBC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FA401CC5-A8DC-7720-8FB1-2DC5B9295D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2B55166-9E4F-93CE-1E27-F21B42ACAC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05702F-621E-CCCE-1CF8-9297D3CFEC0E}"/>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6" name="Footer Placeholder 5">
            <a:extLst>
              <a:ext uri="{FF2B5EF4-FFF2-40B4-BE49-F238E27FC236}">
                <a16:creationId xmlns:a16="http://schemas.microsoft.com/office/drawing/2014/main" id="{4D7B5D9E-9302-1614-527C-58DBE50FD7D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2C72BDF5-8D87-5022-8F02-D3543FFDE7FC}"/>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2998539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9D53E-05F6-98B4-B116-AB7C3616E7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487200AA-EF7B-B736-6EE1-5CFBA810F1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240DA6FA-B091-1274-50B2-327861E61A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D9D3B9-4ACF-2399-210A-1291BDE8C0D0}"/>
              </a:ext>
            </a:extLst>
          </p:cNvPr>
          <p:cNvSpPr>
            <a:spLocks noGrp="1"/>
          </p:cNvSpPr>
          <p:nvPr>
            <p:ph type="dt" sz="half" idx="10"/>
          </p:nvPr>
        </p:nvSpPr>
        <p:spPr/>
        <p:txBody>
          <a:bodyPr/>
          <a:lstStyle/>
          <a:p>
            <a:fld id="{2DA7D64F-C7B4-4E05-9D9A-EB8C4BF99F68}" type="datetimeFigureOut">
              <a:rPr lang="en-CA" smtClean="0"/>
              <a:t>2024-07-24</a:t>
            </a:fld>
            <a:endParaRPr lang="en-CA"/>
          </a:p>
        </p:txBody>
      </p:sp>
      <p:sp>
        <p:nvSpPr>
          <p:cNvPr id="6" name="Footer Placeholder 5">
            <a:extLst>
              <a:ext uri="{FF2B5EF4-FFF2-40B4-BE49-F238E27FC236}">
                <a16:creationId xmlns:a16="http://schemas.microsoft.com/office/drawing/2014/main" id="{49848C9C-BFAE-70AE-78F2-C9A4FD6FF56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5797101D-0823-AF3E-78CE-24B9A548ED09}"/>
              </a:ext>
            </a:extLst>
          </p:cNvPr>
          <p:cNvSpPr>
            <a:spLocks noGrp="1"/>
          </p:cNvSpPr>
          <p:nvPr>
            <p:ph type="sldNum" sz="quarter" idx="12"/>
          </p:nvPr>
        </p:nvSpPr>
        <p:spPr/>
        <p:txBody>
          <a:bodyPr/>
          <a:lstStyle/>
          <a:p>
            <a:fld id="{FA28573D-E5E0-48D2-83C3-2B01989262E3}" type="slidenum">
              <a:rPr lang="en-CA" smtClean="0"/>
              <a:t>‹#›</a:t>
            </a:fld>
            <a:endParaRPr lang="en-CA"/>
          </a:p>
        </p:txBody>
      </p:sp>
    </p:spTree>
    <p:extLst>
      <p:ext uri="{BB962C8B-B14F-4D97-AF65-F5344CB8AC3E}">
        <p14:creationId xmlns:p14="http://schemas.microsoft.com/office/powerpoint/2010/main" val="1808458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399C0A9-A511-5752-26A2-6D8CA53FBF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2F8A26EF-3A26-D614-AF8C-5FEA575BC9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4EF4974-65DD-FB9F-E87F-0F14C9876C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A7D64F-C7B4-4E05-9D9A-EB8C4BF99F68}" type="datetimeFigureOut">
              <a:rPr lang="en-CA" smtClean="0"/>
              <a:t>2024-07-24</a:t>
            </a:fld>
            <a:endParaRPr lang="en-CA"/>
          </a:p>
        </p:txBody>
      </p:sp>
      <p:sp>
        <p:nvSpPr>
          <p:cNvPr id="5" name="Footer Placeholder 4">
            <a:extLst>
              <a:ext uri="{FF2B5EF4-FFF2-40B4-BE49-F238E27FC236}">
                <a16:creationId xmlns:a16="http://schemas.microsoft.com/office/drawing/2014/main" id="{E8E08362-D752-095E-A62E-B565989A28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E45150C9-64AE-5468-248C-A95E3C200B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28573D-E5E0-48D2-83C3-2B01989262E3}" type="slidenum">
              <a:rPr lang="en-CA" smtClean="0"/>
              <a:t>‹#›</a:t>
            </a:fld>
            <a:endParaRPr lang="en-CA"/>
          </a:p>
        </p:txBody>
      </p:sp>
    </p:spTree>
    <p:extLst>
      <p:ext uri="{BB962C8B-B14F-4D97-AF65-F5344CB8AC3E}">
        <p14:creationId xmlns:p14="http://schemas.microsoft.com/office/powerpoint/2010/main" val="23916897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69D22-E185-62E4-3704-4D5C9547382F}"/>
              </a:ext>
            </a:extLst>
          </p:cNvPr>
          <p:cNvSpPr>
            <a:spLocks noGrp="1"/>
          </p:cNvSpPr>
          <p:nvPr>
            <p:ph type="ctrTitle"/>
          </p:nvPr>
        </p:nvSpPr>
        <p:spPr>
          <a:xfrm>
            <a:off x="1524000" y="599441"/>
            <a:ext cx="9144000" cy="640079"/>
          </a:xfrm>
        </p:spPr>
        <p:txBody>
          <a:bodyPr>
            <a:normAutofit/>
          </a:bodyPr>
          <a:lstStyle/>
          <a:p>
            <a:r>
              <a:rPr lang="en-US" sz="3600" dirty="0">
                <a:solidFill>
                  <a:srgbClr val="C00000"/>
                </a:solidFill>
                <a:latin typeface="Times New Roman" panose="02020603050405020304" pitchFamily="18" charset="0"/>
                <a:cs typeface="Times New Roman" panose="02020603050405020304" pitchFamily="18" charset="0"/>
              </a:rPr>
              <a:t>Memorial University of Newfoundland</a:t>
            </a:r>
            <a:endParaRPr lang="en-CA" sz="3600" dirty="0">
              <a:solidFill>
                <a:srgbClr val="C00000"/>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7F372C71-4C86-6D27-34E8-1A3D0869C3B9}"/>
              </a:ext>
            </a:extLst>
          </p:cNvPr>
          <p:cNvSpPr>
            <a:spLocks noGrp="1"/>
          </p:cNvSpPr>
          <p:nvPr>
            <p:ph type="subTitle" idx="1"/>
          </p:nvPr>
        </p:nvSpPr>
        <p:spPr>
          <a:xfrm>
            <a:off x="1524000" y="1826715"/>
            <a:ext cx="9144000" cy="919162"/>
          </a:xfrm>
        </p:spPr>
        <p:txBody>
          <a:bodyPr>
            <a:normAutofit/>
          </a:bodyPr>
          <a:lstStyle/>
          <a:p>
            <a:r>
              <a:rPr lang="en-CA" b="0" i="0" dirty="0">
                <a:solidFill>
                  <a:schemeClr val="tx1">
                    <a:lumMod val="85000"/>
                    <a:lumOff val="15000"/>
                  </a:schemeClr>
                </a:solidFill>
                <a:effectLst/>
                <a:latin typeface="Times New Roman" panose="02020603050405020304" pitchFamily="18" charset="0"/>
                <a:cs typeface="Times New Roman" panose="02020603050405020304" pitchFamily="18" charset="0"/>
              </a:rPr>
              <a:t>COMP-6999 Master’s Project</a:t>
            </a:r>
          </a:p>
          <a:p>
            <a:r>
              <a:rPr lang="en-CA" dirty="0">
                <a:solidFill>
                  <a:schemeClr val="tx1">
                    <a:lumMod val="85000"/>
                    <a:lumOff val="15000"/>
                  </a:schemeClr>
                </a:solidFill>
                <a:latin typeface="Times New Roman" panose="02020603050405020304" pitchFamily="18" charset="0"/>
                <a:cs typeface="Times New Roman" panose="02020603050405020304" pitchFamily="18" charset="0"/>
              </a:rPr>
              <a:t>Department of Computer Science</a:t>
            </a:r>
          </a:p>
        </p:txBody>
      </p:sp>
      <p:pic>
        <p:nvPicPr>
          <p:cNvPr id="5" name="Picture 4">
            <a:extLst>
              <a:ext uri="{FF2B5EF4-FFF2-40B4-BE49-F238E27FC236}">
                <a16:creationId xmlns:a16="http://schemas.microsoft.com/office/drawing/2014/main" id="{EAE1C868-BC03-1D2A-2BA9-60C1248170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64520" y="404061"/>
            <a:ext cx="1039141" cy="598545"/>
          </a:xfrm>
          <a:prstGeom prst="rect">
            <a:avLst/>
          </a:prstGeom>
        </p:spPr>
      </p:pic>
      <p:sp>
        <p:nvSpPr>
          <p:cNvPr id="7" name="Subtitle 2">
            <a:extLst>
              <a:ext uri="{FF2B5EF4-FFF2-40B4-BE49-F238E27FC236}">
                <a16:creationId xmlns:a16="http://schemas.microsoft.com/office/drawing/2014/main" id="{92EBC299-5359-058C-FC63-C5379DAC23A8}"/>
              </a:ext>
            </a:extLst>
          </p:cNvPr>
          <p:cNvSpPr txBox="1">
            <a:spLocks/>
          </p:cNvSpPr>
          <p:nvPr/>
        </p:nvSpPr>
        <p:spPr>
          <a:xfrm>
            <a:off x="1244599" y="3137761"/>
            <a:ext cx="10236200" cy="655638"/>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800" dirty="0">
                <a:solidFill>
                  <a:schemeClr val="tx1">
                    <a:lumMod val="85000"/>
                    <a:lumOff val="15000"/>
                  </a:schemeClr>
                </a:solidFill>
                <a:latin typeface="Times New Roman" panose="02020603050405020304" pitchFamily="18" charset="0"/>
                <a:cs typeface="Times New Roman" panose="02020603050405020304" pitchFamily="18" charset="0"/>
              </a:rPr>
              <a:t>Real-Time Data Streaming Visualization And Control Interface</a:t>
            </a:r>
          </a:p>
        </p:txBody>
      </p:sp>
      <p:sp>
        <p:nvSpPr>
          <p:cNvPr id="9" name="TextBox 8">
            <a:extLst>
              <a:ext uri="{FF2B5EF4-FFF2-40B4-BE49-F238E27FC236}">
                <a16:creationId xmlns:a16="http://schemas.microsoft.com/office/drawing/2014/main" id="{929FBBEB-559A-741D-D0F4-3144ECB3B86A}"/>
              </a:ext>
            </a:extLst>
          </p:cNvPr>
          <p:cNvSpPr txBox="1"/>
          <p:nvPr/>
        </p:nvSpPr>
        <p:spPr>
          <a:xfrm>
            <a:off x="4998717" y="3893727"/>
            <a:ext cx="2194561" cy="400110"/>
          </a:xfrm>
          <a:prstGeom prst="rect">
            <a:avLst/>
          </a:prstGeom>
          <a:noFill/>
        </p:spPr>
        <p:txBody>
          <a:bodyPr wrap="square">
            <a:spAutoFit/>
          </a:bodyPr>
          <a:lstStyle/>
          <a:p>
            <a:pPr algn="ctr"/>
            <a:r>
              <a:rPr lang="en-US" sz="2000" b="1" dirty="0">
                <a:solidFill>
                  <a:srgbClr val="C00000"/>
                </a:solidFill>
                <a:latin typeface="Times New Roman" panose="02020603050405020304" pitchFamily="18" charset="0"/>
                <a:cs typeface="Times New Roman" panose="02020603050405020304" pitchFamily="18" charset="0"/>
              </a:rPr>
              <a:t>Presented By</a:t>
            </a:r>
            <a:endParaRPr lang="en-CA" sz="2000" dirty="0">
              <a:solidFill>
                <a:srgbClr val="C00000"/>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62A9E81A-B1E9-EA1D-BDAD-984F36ADCAC6}"/>
              </a:ext>
            </a:extLst>
          </p:cNvPr>
          <p:cNvSpPr txBox="1"/>
          <p:nvPr/>
        </p:nvSpPr>
        <p:spPr>
          <a:xfrm>
            <a:off x="2631440" y="4362719"/>
            <a:ext cx="6929118" cy="400110"/>
          </a:xfrm>
          <a:prstGeom prst="rect">
            <a:avLst/>
          </a:prstGeom>
          <a:noFill/>
        </p:spPr>
        <p:txBody>
          <a:bodyPr wrap="square">
            <a:spAutoFit/>
          </a:bodyPr>
          <a:lstStyle/>
          <a:p>
            <a:pPr algn="ctr"/>
            <a:r>
              <a:rPr lang="en-CA" sz="2000" dirty="0">
                <a:solidFill>
                  <a:schemeClr val="tx1">
                    <a:lumMod val="85000"/>
                    <a:lumOff val="15000"/>
                  </a:schemeClr>
                </a:solidFill>
                <a:latin typeface="Times New Roman" panose="02020603050405020304" pitchFamily="18" charset="0"/>
                <a:cs typeface="Times New Roman" panose="02020603050405020304" pitchFamily="18" charset="0"/>
              </a:rPr>
              <a:t>Neha Thakare (202287127)</a:t>
            </a:r>
          </a:p>
        </p:txBody>
      </p:sp>
      <p:sp>
        <p:nvSpPr>
          <p:cNvPr id="13" name="TextBox 12">
            <a:extLst>
              <a:ext uri="{FF2B5EF4-FFF2-40B4-BE49-F238E27FC236}">
                <a16:creationId xmlns:a16="http://schemas.microsoft.com/office/drawing/2014/main" id="{F40F94B1-66B7-7894-0666-49548B86E40B}"/>
              </a:ext>
            </a:extLst>
          </p:cNvPr>
          <p:cNvSpPr txBox="1"/>
          <p:nvPr/>
        </p:nvSpPr>
        <p:spPr>
          <a:xfrm>
            <a:off x="10048240" y="6258559"/>
            <a:ext cx="6096000" cy="369332"/>
          </a:xfrm>
          <a:prstGeom prst="rect">
            <a:avLst/>
          </a:prstGeom>
          <a:noFill/>
        </p:spPr>
        <p:txBody>
          <a:bodyPr wrap="square">
            <a:spAutoFit/>
          </a:bodyPr>
          <a:lstStyle/>
          <a:p>
            <a:endParaRPr lang="en-CA" dirty="0">
              <a:solidFill>
                <a:schemeClr val="tx1">
                  <a:lumMod val="85000"/>
                  <a:lumOff val="15000"/>
                </a:schemeClr>
              </a:solidFill>
              <a:latin typeface="Arial Narrow" panose="020B0606020202030204" pitchFamily="34" charset="0"/>
            </a:endParaRPr>
          </a:p>
        </p:txBody>
      </p:sp>
      <p:sp>
        <p:nvSpPr>
          <p:cNvPr id="6" name="TextBox 5">
            <a:extLst>
              <a:ext uri="{FF2B5EF4-FFF2-40B4-BE49-F238E27FC236}">
                <a16:creationId xmlns:a16="http://schemas.microsoft.com/office/drawing/2014/main" id="{D3D9D220-C5D5-2256-9CCA-00F3A30A7821}"/>
              </a:ext>
            </a:extLst>
          </p:cNvPr>
          <p:cNvSpPr txBox="1"/>
          <p:nvPr/>
        </p:nvSpPr>
        <p:spPr>
          <a:xfrm>
            <a:off x="4941568" y="4881032"/>
            <a:ext cx="2308861" cy="400110"/>
          </a:xfrm>
          <a:prstGeom prst="rect">
            <a:avLst/>
          </a:prstGeom>
          <a:noFill/>
        </p:spPr>
        <p:txBody>
          <a:bodyPr wrap="square">
            <a:spAutoFit/>
          </a:bodyPr>
          <a:lstStyle/>
          <a:p>
            <a:pPr algn="ctr"/>
            <a:r>
              <a:rPr lang="en-US" sz="2000" b="1" dirty="0">
                <a:solidFill>
                  <a:srgbClr val="C00000"/>
                </a:solidFill>
                <a:latin typeface="Times New Roman" panose="02020603050405020304" pitchFamily="18" charset="0"/>
                <a:cs typeface="Times New Roman" panose="02020603050405020304" pitchFamily="18" charset="0"/>
              </a:rPr>
              <a:t>Supervised  By</a:t>
            </a:r>
            <a:endParaRPr lang="en-CA" sz="2000" dirty="0">
              <a:solidFill>
                <a:srgbClr val="C00000"/>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7E3F551E-2077-5800-1720-32AC336C1E62}"/>
              </a:ext>
            </a:extLst>
          </p:cNvPr>
          <p:cNvSpPr txBox="1"/>
          <p:nvPr/>
        </p:nvSpPr>
        <p:spPr>
          <a:xfrm>
            <a:off x="5092699" y="5332149"/>
            <a:ext cx="2336801" cy="400110"/>
          </a:xfrm>
          <a:prstGeom prst="rect">
            <a:avLst/>
          </a:prstGeom>
          <a:noFill/>
        </p:spPr>
        <p:txBody>
          <a:bodyPr wrap="square">
            <a:spAutoFit/>
          </a:bodyPr>
          <a:lstStyle/>
          <a:p>
            <a:r>
              <a:rPr lang="en-CA" dirty="0">
                <a:latin typeface="Times New Roman" panose="02020603050405020304" pitchFamily="18" charset="0"/>
                <a:cs typeface="Times New Roman" panose="02020603050405020304" pitchFamily="18" charset="0"/>
              </a:rPr>
              <a:t>Dr. </a:t>
            </a:r>
            <a:r>
              <a:rPr lang="en-CA" sz="2000" dirty="0">
                <a:latin typeface="Times New Roman" panose="02020603050405020304" pitchFamily="18" charset="0"/>
                <a:cs typeface="Times New Roman" panose="02020603050405020304" pitchFamily="18" charset="0"/>
              </a:rPr>
              <a:t>Edward</a:t>
            </a:r>
            <a:r>
              <a:rPr lang="en-CA" dirty="0">
                <a:latin typeface="Times New Roman" panose="02020603050405020304" pitchFamily="18" charset="0"/>
                <a:cs typeface="Times New Roman" panose="02020603050405020304" pitchFamily="18" charset="0"/>
              </a:rPr>
              <a:t> Brown</a:t>
            </a:r>
          </a:p>
        </p:txBody>
      </p:sp>
      <p:sp>
        <p:nvSpPr>
          <p:cNvPr id="14" name="TextBox 13">
            <a:extLst>
              <a:ext uri="{FF2B5EF4-FFF2-40B4-BE49-F238E27FC236}">
                <a16:creationId xmlns:a16="http://schemas.microsoft.com/office/drawing/2014/main" id="{095F70B0-0F6B-A29F-88B1-DEC8FF3DCDEA}"/>
              </a:ext>
            </a:extLst>
          </p:cNvPr>
          <p:cNvSpPr txBox="1"/>
          <p:nvPr/>
        </p:nvSpPr>
        <p:spPr>
          <a:xfrm>
            <a:off x="9756140" y="6239959"/>
            <a:ext cx="2236163" cy="400110"/>
          </a:xfrm>
          <a:prstGeom prst="rect">
            <a:avLst/>
          </a:prstGeom>
          <a:noFill/>
        </p:spPr>
        <p:txBody>
          <a:bodyPr wrap="square">
            <a:spAutoFit/>
          </a:bodyPr>
          <a:lstStyle/>
          <a:p>
            <a:r>
              <a:rPr lang="en-CA" sz="2000" dirty="0">
                <a:solidFill>
                  <a:srgbClr val="C00000"/>
                </a:solidFill>
                <a:latin typeface="Times New Roman" panose="02020603050405020304" pitchFamily="18" charset="0"/>
                <a:cs typeface="Times New Roman" panose="02020603050405020304" pitchFamily="18" charset="0"/>
              </a:rPr>
              <a:t>Date: </a:t>
            </a:r>
            <a:r>
              <a:rPr lang="en-CA" sz="2000" dirty="0">
                <a:latin typeface="Times New Roman" panose="02020603050405020304" pitchFamily="18" charset="0"/>
                <a:cs typeface="Times New Roman" panose="02020603050405020304" pitchFamily="18" charset="0"/>
              </a:rPr>
              <a:t>02/08/2024</a:t>
            </a:r>
          </a:p>
        </p:txBody>
      </p:sp>
    </p:spTree>
    <p:extLst>
      <p:ext uri="{BB962C8B-B14F-4D97-AF65-F5344CB8AC3E}">
        <p14:creationId xmlns:p14="http://schemas.microsoft.com/office/powerpoint/2010/main" val="18550925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Visual Components</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083439"/>
            <a:ext cx="5381130" cy="5530721"/>
          </a:xfrm>
        </p:spPr>
        <p:txBody>
          <a:bodyPr>
            <a:normAutofit/>
          </a:bodyPr>
          <a:lstStyle/>
          <a:p>
            <a:pPr algn="just">
              <a:buFont typeface="Wingdings" panose="05000000000000000000" pitchFamily="2" charset="2"/>
              <a:buChar char="Ø"/>
            </a:pPr>
            <a:endParaRPr lang="en-US" sz="1800" b="1" dirty="0">
              <a:solidFill>
                <a:srgbClr val="C00000"/>
              </a:solidFill>
              <a:latin typeface="Times New Roman" panose="02020603050405020304" pitchFamily="18" charset="0"/>
              <a:cs typeface="Times New Roman" panose="02020603050405020304" pitchFamily="18" charset="0"/>
            </a:endParaRPr>
          </a:p>
          <a:p>
            <a:pPr marL="0" indent="0" algn="just">
              <a:buNone/>
            </a:pPr>
            <a:r>
              <a:rPr lang="en-US" sz="1800" b="1" dirty="0">
                <a:solidFill>
                  <a:srgbClr val="C00000"/>
                </a:solidFill>
                <a:latin typeface="Times New Roman" panose="02020603050405020304" pitchFamily="18" charset="0"/>
                <a:cs typeface="Times New Roman" panose="02020603050405020304" pitchFamily="18" charset="0"/>
              </a:rPr>
              <a:t>Dynamic and Interactive Real-Time Data View:</a:t>
            </a:r>
            <a:endParaRPr lang="en-US" sz="1800" dirty="0">
              <a:solidFill>
                <a:srgbClr val="C00000"/>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1600" b="1" dirty="0">
                <a:latin typeface="Times New Roman" panose="02020603050405020304" pitchFamily="18" charset="0"/>
                <a:cs typeface="Times New Roman" panose="02020603050405020304" pitchFamily="18" charset="0"/>
              </a:rPr>
              <a:t>Immediate Data Representation:</a:t>
            </a:r>
            <a:r>
              <a:rPr lang="en-US" sz="1600" dirty="0">
                <a:latin typeface="Times New Roman" panose="02020603050405020304" pitchFamily="18" charset="0"/>
                <a:cs typeface="Times New Roman" panose="02020603050405020304" pitchFamily="18" charset="0"/>
              </a:rPr>
              <a:t> Provides users with an immediate visual representation of incoming data.</a:t>
            </a:r>
          </a:p>
          <a:p>
            <a:pPr marL="457200" indent="-457200" algn="just">
              <a:buFont typeface="+mj-lt"/>
              <a:buAutoNum type="arabicPeriod"/>
            </a:pPr>
            <a:r>
              <a:rPr lang="en-US" sz="1600" b="1" dirty="0">
                <a:latin typeface="Times New Roman" panose="02020603050405020304" pitchFamily="18" charset="0"/>
                <a:cs typeface="Times New Roman" panose="02020603050405020304" pitchFamily="18" charset="0"/>
              </a:rPr>
              <a:t>User Engagement:</a:t>
            </a:r>
            <a:r>
              <a:rPr lang="en-US" sz="1600" dirty="0">
                <a:latin typeface="Times New Roman" panose="02020603050405020304" pitchFamily="18" charset="0"/>
                <a:cs typeface="Times New Roman" panose="02020603050405020304" pitchFamily="18" charset="0"/>
              </a:rPr>
              <a:t> Enhances user engagement by allowing real-time interaction with data.</a:t>
            </a:r>
          </a:p>
          <a:p>
            <a:pPr marL="457200" lvl="1" indent="0" algn="just">
              <a:buNone/>
            </a:pPr>
            <a:endParaRPr lang="en-US" sz="1800" b="1"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lgn="just">
              <a:buNone/>
            </a:pPr>
            <a:r>
              <a:rPr lang="en-US" sz="1800" b="1" dirty="0">
                <a:solidFill>
                  <a:srgbClr val="C00000"/>
                </a:solidFill>
                <a:latin typeface="Times New Roman" panose="02020603050405020304" pitchFamily="18" charset="0"/>
                <a:cs typeface="Times New Roman" panose="02020603050405020304" pitchFamily="18" charset="0"/>
              </a:rPr>
              <a:t>Data Stream Window (Crawler Component):</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Function:</a:t>
            </a:r>
            <a:r>
              <a:rPr lang="en-US" sz="1600" dirty="0">
                <a:latin typeface="Times New Roman" panose="02020603050405020304" pitchFamily="18" charset="0"/>
                <a:cs typeface="Times New Roman" panose="02020603050405020304" pitchFamily="18" charset="0"/>
              </a:rPr>
              <a:t> Displays continuous data flow, capable of handling large volumes.</a:t>
            </a:r>
          </a:p>
          <a:p>
            <a:pPr marL="342900" indent="-342900" algn="just">
              <a:buFont typeface="+mj-lt"/>
              <a:buAutoNum type="arabicPeriod"/>
            </a:pPr>
            <a:r>
              <a:rPr lang="en-US" sz="1600" dirty="0">
                <a:latin typeface="Times New Roman" panose="02020603050405020304" pitchFamily="18" charset="0"/>
                <a:cs typeface="Times New Roman" panose="02020603050405020304" pitchFamily="18" charset="0"/>
              </a:rPr>
              <a:t>F</a:t>
            </a:r>
            <a:r>
              <a:rPr lang="en-US" sz="1600" b="1" dirty="0">
                <a:latin typeface="Times New Roman" panose="02020603050405020304" pitchFamily="18" charset="0"/>
                <a:cs typeface="Times New Roman" panose="02020603050405020304" pitchFamily="18" charset="0"/>
              </a:rPr>
              <a:t>eatures:</a:t>
            </a:r>
            <a:r>
              <a:rPr lang="en-US" sz="1600" dirty="0">
                <a:latin typeface="Times New Roman" panose="02020603050405020304" pitchFamily="18" charset="0"/>
                <a:cs typeface="Times New Roman" panose="02020603050405020304" pitchFamily="18" charset="0"/>
              </a:rPr>
              <a:t> Versatile and reusable, ensuring consistent performance across different datasets.</a:t>
            </a:r>
          </a:p>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Summary Boxplot:</a:t>
            </a:r>
            <a:endParaRPr lang="en-US" sz="1800" b="1" dirty="0">
              <a:solidFill>
                <a:srgbClr val="C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Function:</a:t>
            </a:r>
            <a:r>
              <a:rPr lang="en-US" sz="1600" dirty="0">
                <a:latin typeface="Times New Roman" panose="02020603050405020304" pitchFamily="18" charset="0"/>
                <a:cs typeface="Times New Roman" panose="02020603050405020304" pitchFamily="18" charset="0"/>
              </a:rPr>
              <a:t> Dynamically summarizes the visible dataset</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Features:</a:t>
            </a:r>
            <a:r>
              <a:rPr lang="en-US" sz="1600" dirty="0">
                <a:latin typeface="Times New Roman" panose="02020603050405020304" pitchFamily="18" charset="0"/>
                <a:cs typeface="Times New Roman" panose="02020603050405020304" pitchFamily="18" charset="0"/>
              </a:rPr>
              <a:t> Updates in real-time, offering quick statistical insights.</a:t>
            </a: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88668"/>
            <a:ext cx="301686" cy="369332"/>
          </a:xfrm>
          <a:prstGeom prst="rect">
            <a:avLst/>
          </a:prstGeom>
          <a:noFill/>
        </p:spPr>
        <p:txBody>
          <a:bodyPr wrap="none" rtlCol="0">
            <a:spAutoFit/>
          </a:bodyPr>
          <a:lstStyle/>
          <a:p>
            <a:r>
              <a:rPr lang="en-CA" dirty="0"/>
              <a:t>8</a:t>
            </a:r>
          </a:p>
        </p:txBody>
      </p:sp>
      <p:pic>
        <p:nvPicPr>
          <p:cNvPr id="10" name="Picture 9">
            <a:extLst>
              <a:ext uri="{FF2B5EF4-FFF2-40B4-BE49-F238E27FC236}">
                <a16:creationId xmlns:a16="http://schemas.microsoft.com/office/drawing/2014/main" id="{F48F1865-4C9D-5A66-C657-8B598E3D7D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9330" y="1412240"/>
            <a:ext cx="5654040" cy="4175759"/>
          </a:xfrm>
          <a:prstGeom prst="rect">
            <a:avLst/>
          </a:prstGeom>
        </p:spPr>
      </p:pic>
      <p:sp>
        <p:nvSpPr>
          <p:cNvPr id="12" name="TextBox 11">
            <a:extLst>
              <a:ext uri="{FF2B5EF4-FFF2-40B4-BE49-F238E27FC236}">
                <a16:creationId xmlns:a16="http://schemas.microsoft.com/office/drawing/2014/main" id="{BB355017-5381-1922-1E40-BBF8828D88F7}"/>
              </a:ext>
            </a:extLst>
          </p:cNvPr>
          <p:cNvSpPr txBox="1"/>
          <p:nvPr/>
        </p:nvSpPr>
        <p:spPr>
          <a:xfrm>
            <a:off x="7470140" y="5850653"/>
            <a:ext cx="3883660" cy="338554"/>
          </a:xfrm>
          <a:prstGeom prst="rect">
            <a:avLst/>
          </a:prstGeom>
          <a:noFill/>
        </p:spPr>
        <p:txBody>
          <a:bodyPr wrap="square">
            <a:spAutoFit/>
          </a:bodyPr>
          <a:lstStyle/>
          <a:p>
            <a:pPr algn="just"/>
            <a:r>
              <a:rPr lang="en-CA" sz="1600" b="1" dirty="0">
                <a:solidFill>
                  <a:schemeClr val="tx1">
                    <a:lumMod val="85000"/>
                    <a:lumOff val="15000"/>
                  </a:schemeClr>
                </a:solidFill>
                <a:latin typeface="Times New Roman" panose="02020603050405020304" pitchFamily="18" charset="0"/>
                <a:cs typeface="Times New Roman" panose="02020603050405020304" pitchFamily="18" charset="0"/>
              </a:rPr>
              <a:t>Fig: </a:t>
            </a:r>
            <a:r>
              <a:rPr lang="en-US" sz="1600" dirty="0">
                <a:solidFill>
                  <a:schemeClr val="tx1">
                    <a:lumMod val="85000"/>
                    <a:lumOff val="15000"/>
                  </a:schemeClr>
                </a:solidFill>
                <a:latin typeface="Times New Roman" panose="02020603050405020304" pitchFamily="18" charset="0"/>
                <a:cs typeface="Times New Roman" panose="02020603050405020304" pitchFamily="18" charset="0"/>
              </a:rPr>
              <a:t>Data Flow and Component Diagram</a:t>
            </a:r>
          </a:p>
        </p:txBody>
      </p:sp>
    </p:spTree>
    <p:extLst>
      <p:ext uri="{BB962C8B-B14F-4D97-AF65-F5344CB8AC3E}">
        <p14:creationId xmlns:p14="http://schemas.microsoft.com/office/powerpoint/2010/main" val="3852160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9996029" cy="701675"/>
          </a:xfrm>
        </p:spPr>
        <p:txBody>
          <a:bodyPr>
            <a:noAutofit/>
          </a:bodyPr>
          <a:lstStyle/>
          <a:p>
            <a:r>
              <a:rPr lang="en-US" sz="3600" dirty="0">
                <a:solidFill>
                  <a:srgbClr val="C00000"/>
                </a:solidFill>
                <a:latin typeface="Times New Roman" panose="02020603050405020304" pitchFamily="18" charset="0"/>
                <a:cs typeface="Times New Roman" panose="02020603050405020304" pitchFamily="18" charset="0"/>
              </a:rPr>
              <a:t>Control Interface</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148080"/>
            <a:ext cx="5359400" cy="5527039"/>
          </a:xfrm>
        </p:spPr>
        <p:txBody>
          <a:bodyPr>
            <a:normAutofit fontScale="92500" lnSpcReduction="10000"/>
          </a:bodyPr>
          <a:lstStyle/>
          <a:p>
            <a:pPr marL="0" indent="0" algn="just">
              <a:buNone/>
            </a:pPr>
            <a:r>
              <a:rPr lang="en-US" sz="1800" b="1" dirty="0">
                <a:solidFill>
                  <a:srgbClr val="C00000"/>
                </a:solidFill>
                <a:latin typeface="Times New Roman" panose="02020603050405020304" pitchFamily="18" charset="0"/>
                <a:cs typeface="Times New Roman" panose="02020603050405020304" pitchFamily="18" charset="0"/>
              </a:rPr>
              <a:t>Dynamic and Interactive Real-Time Data View:</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Scrolling Window Framework:</a:t>
            </a:r>
            <a:endParaRPr lang="en-US" sz="1600" b="1" dirty="0">
              <a:solidFill>
                <a:schemeClr val="tx1">
                  <a:lumMod val="85000"/>
                  <a:lumOff val="15000"/>
                </a:schemeClr>
              </a:solidFill>
              <a:latin typeface="Times New Roman" panose="02020603050405020304" pitchFamily="18" charset="0"/>
              <a:cs typeface="Times New Roman" panose="02020603050405020304" pitchFamily="18" charset="0"/>
            </a:endParaRPr>
          </a:p>
          <a:p>
            <a:pPr lvl="1" algn="just"/>
            <a:r>
              <a:rPr lang="en-US" sz="1600" b="1" dirty="0">
                <a:latin typeface="Times New Roman" panose="02020603050405020304" pitchFamily="18" charset="0"/>
                <a:cs typeface="Times New Roman" panose="02020603050405020304" pitchFamily="18" charset="0"/>
              </a:rPr>
              <a:t>Function:</a:t>
            </a:r>
            <a:r>
              <a:rPr lang="en-US" sz="1600" dirty="0">
                <a:latin typeface="Times New Roman" panose="02020603050405020304" pitchFamily="18" charset="0"/>
                <a:cs typeface="Times New Roman" panose="02020603050405020304" pitchFamily="18" charset="0"/>
              </a:rPr>
              <a:t> Manages incoming data points using </a:t>
            </a:r>
            <a:r>
              <a:rPr lang="en-US" sz="1600" dirty="0" err="1">
                <a:latin typeface="Times New Roman" panose="02020603050405020304" pitchFamily="18" charset="0"/>
                <a:cs typeface="Times New Roman" panose="02020603050405020304" pitchFamily="18" charset="0"/>
              </a:rPr>
              <a:t>Crossfilter</a:t>
            </a:r>
            <a:r>
              <a:rPr lang="en-US" sz="1600" dirty="0">
                <a:latin typeface="Times New Roman" panose="02020603050405020304" pitchFamily="18" charset="0"/>
                <a:cs typeface="Times New Roman" panose="02020603050405020304" pitchFamily="18" charset="0"/>
              </a:rPr>
              <a:t>.</a:t>
            </a:r>
          </a:p>
          <a:p>
            <a:pPr lvl="1" algn="just"/>
            <a:r>
              <a:rPr lang="en-US" sz="1600" b="1" dirty="0">
                <a:latin typeface="Times New Roman" panose="02020603050405020304" pitchFamily="18" charset="0"/>
                <a:cs typeface="Times New Roman" panose="02020603050405020304" pitchFamily="18" charset="0"/>
              </a:rPr>
              <a:t>Benefit:</a:t>
            </a:r>
            <a:r>
              <a:rPr lang="en-US" sz="1600" dirty="0">
                <a:latin typeface="Times New Roman" panose="02020603050405020304" pitchFamily="18" charset="0"/>
                <a:cs typeface="Times New Roman" panose="02020603050405020304" pitchFamily="18" charset="0"/>
              </a:rPr>
              <a:t> Ensures smooth handling of real-time data streams.</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Scrolling Vis Controller Generator:</a:t>
            </a:r>
            <a:endParaRPr lang="en-US" sz="1600" b="1" dirty="0">
              <a:latin typeface="Times New Roman" panose="02020603050405020304" pitchFamily="18" charset="0"/>
              <a:cs typeface="Times New Roman" panose="02020603050405020304" pitchFamily="18" charset="0"/>
            </a:endParaRPr>
          </a:p>
          <a:p>
            <a:pPr lvl="1" algn="just"/>
            <a:r>
              <a:rPr lang="en-US" sz="1600" b="1" dirty="0">
                <a:latin typeface="Times New Roman" panose="02020603050405020304" pitchFamily="18" charset="0"/>
                <a:cs typeface="Times New Roman" panose="02020603050405020304" pitchFamily="18" charset="0"/>
              </a:rPr>
              <a:t>Function:</a:t>
            </a:r>
            <a:r>
              <a:rPr lang="en-US" sz="1600" dirty="0">
                <a:latin typeface="Times New Roman" panose="02020603050405020304" pitchFamily="18" charset="0"/>
                <a:cs typeface="Times New Roman" panose="02020603050405020304" pitchFamily="18" charset="0"/>
              </a:rPr>
              <a:t> Dynamically generates controllers for scrolling behavior.</a:t>
            </a:r>
          </a:p>
          <a:p>
            <a:pPr lvl="1" algn="just"/>
            <a:r>
              <a:rPr lang="en-US" sz="1600" b="1" dirty="0">
                <a:latin typeface="Times New Roman" panose="02020603050405020304" pitchFamily="18" charset="0"/>
                <a:cs typeface="Times New Roman" panose="02020603050405020304" pitchFamily="18" charset="0"/>
              </a:rPr>
              <a:t>Benefit:</a:t>
            </a:r>
            <a:r>
              <a:rPr lang="en-US" sz="1600" dirty="0">
                <a:latin typeface="Times New Roman" panose="02020603050405020304" pitchFamily="18" charset="0"/>
                <a:cs typeface="Times New Roman" panose="02020603050405020304" pitchFamily="18" charset="0"/>
              </a:rPr>
              <a:t> Provides flexibility and control over data presentation.</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Scrolling Vis Component Generator:</a:t>
            </a:r>
          </a:p>
          <a:p>
            <a:pPr lvl="1" algn="just"/>
            <a:r>
              <a:rPr lang="en-US" sz="1600" b="1" dirty="0">
                <a:latin typeface="Times New Roman" panose="02020603050405020304" pitchFamily="18" charset="0"/>
                <a:cs typeface="Times New Roman" panose="02020603050405020304" pitchFamily="18" charset="0"/>
              </a:rPr>
              <a:t>Function:</a:t>
            </a:r>
            <a:r>
              <a:rPr lang="en-US" sz="1600" dirty="0">
                <a:latin typeface="Times New Roman" panose="02020603050405020304" pitchFamily="18" charset="0"/>
                <a:cs typeface="Times New Roman" panose="02020603050405020304" pitchFamily="18" charset="0"/>
              </a:rPr>
              <a:t> Dynamically generates visual components for scrolling visualization.</a:t>
            </a:r>
          </a:p>
          <a:p>
            <a:pPr lvl="1" algn="just"/>
            <a:r>
              <a:rPr lang="en-US" sz="1600" b="1" dirty="0">
                <a:latin typeface="Times New Roman" panose="02020603050405020304" pitchFamily="18" charset="0"/>
                <a:cs typeface="Times New Roman" panose="02020603050405020304" pitchFamily="18" charset="0"/>
              </a:rPr>
              <a:t>Benefit:</a:t>
            </a:r>
            <a:r>
              <a:rPr lang="en-US" sz="1600" dirty="0">
                <a:latin typeface="Times New Roman" panose="02020603050405020304" pitchFamily="18" charset="0"/>
                <a:cs typeface="Times New Roman" panose="02020603050405020304" pitchFamily="18" charset="0"/>
              </a:rPr>
              <a:t> Allows for easy customization and adaptation to various data visualization needs.</a:t>
            </a:r>
            <a:endParaRPr lang="en-US" sz="1600" b="1"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Developer Flexibility:</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Custom Rendering Callbacks:</a:t>
            </a:r>
          </a:p>
          <a:p>
            <a:pPr lvl="1" algn="just"/>
            <a:r>
              <a:rPr lang="en-US" sz="1600" b="1" dirty="0">
                <a:latin typeface="Times New Roman" panose="02020603050405020304" pitchFamily="18" charset="0"/>
                <a:cs typeface="Times New Roman" panose="02020603050405020304" pitchFamily="18" charset="0"/>
              </a:rPr>
              <a:t>Function:</a:t>
            </a:r>
            <a:r>
              <a:rPr lang="en-US" sz="1600" dirty="0">
                <a:latin typeface="Times New Roman" panose="02020603050405020304" pitchFamily="18" charset="0"/>
                <a:cs typeface="Times New Roman" panose="02020603050405020304" pitchFamily="18" charset="0"/>
              </a:rPr>
              <a:t> Allows for personalized data point rendering.</a:t>
            </a:r>
            <a:endParaRPr lang="en-CA" sz="1600" dirty="0">
              <a:latin typeface="Times New Roman" panose="02020603050405020304" pitchFamily="18" charset="0"/>
              <a:cs typeface="Times New Roman" panose="02020603050405020304" pitchFamily="18" charset="0"/>
            </a:endParaRPr>
          </a:p>
          <a:p>
            <a:pPr lvl="1" algn="just"/>
            <a:r>
              <a:rPr lang="en-US" sz="1600" b="1" dirty="0">
                <a:latin typeface="Times New Roman" panose="02020603050405020304" pitchFamily="18" charset="0"/>
                <a:cs typeface="Times New Roman" panose="02020603050405020304" pitchFamily="18" charset="0"/>
              </a:rPr>
              <a:t>Benefit:</a:t>
            </a:r>
            <a:r>
              <a:rPr lang="en-US" sz="1600" dirty="0">
                <a:latin typeface="Times New Roman" panose="02020603050405020304" pitchFamily="18" charset="0"/>
                <a:cs typeface="Times New Roman" panose="02020603050405020304" pitchFamily="18" charset="0"/>
              </a:rPr>
              <a:t> Enhances user interface and facilitates quick insights.</a:t>
            </a:r>
            <a:endParaRPr lang="en-US" sz="16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301686" cy="369332"/>
          </a:xfrm>
          <a:prstGeom prst="rect">
            <a:avLst/>
          </a:prstGeom>
          <a:noFill/>
        </p:spPr>
        <p:txBody>
          <a:bodyPr wrap="none" rtlCol="0">
            <a:spAutoFit/>
          </a:bodyPr>
          <a:lstStyle/>
          <a:p>
            <a:r>
              <a:rPr lang="en-CA" dirty="0"/>
              <a:t>9</a:t>
            </a:r>
          </a:p>
        </p:txBody>
      </p:sp>
      <p:pic>
        <p:nvPicPr>
          <p:cNvPr id="10" name="Picture 9">
            <a:extLst>
              <a:ext uri="{FF2B5EF4-FFF2-40B4-BE49-F238E27FC236}">
                <a16:creationId xmlns:a16="http://schemas.microsoft.com/office/drawing/2014/main" id="{53EBF21D-084D-E50B-2E7C-396A45C2B9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286572"/>
            <a:ext cx="5777369" cy="4728147"/>
          </a:xfrm>
          <a:prstGeom prst="rect">
            <a:avLst/>
          </a:prstGeom>
        </p:spPr>
      </p:pic>
      <p:sp>
        <p:nvSpPr>
          <p:cNvPr id="12" name="TextBox 11">
            <a:extLst>
              <a:ext uri="{FF2B5EF4-FFF2-40B4-BE49-F238E27FC236}">
                <a16:creationId xmlns:a16="http://schemas.microsoft.com/office/drawing/2014/main" id="{F3189C2F-FDF0-ED5B-A218-8639BE476C70}"/>
              </a:ext>
            </a:extLst>
          </p:cNvPr>
          <p:cNvSpPr txBox="1"/>
          <p:nvPr/>
        </p:nvSpPr>
        <p:spPr>
          <a:xfrm>
            <a:off x="7806829" y="6137682"/>
            <a:ext cx="3765411" cy="338554"/>
          </a:xfrm>
          <a:prstGeom prst="rect">
            <a:avLst/>
          </a:prstGeom>
          <a:noFill/>
        </p:spPr>
        <p:txBody>
          <a:bodyPr wrap="square">
            <a:spAutoFit/>
          </a:bodyPr>
          <a:lstStyle/>
          <a:p>
            <a:pPr algn="just"/>
            <a:r>
              <a:rPr lang="en-CA" sz="1600" b="1" dirty="0">
                <a:solidFill>
                  <a:schemeClr val="tx1">
                    <a:lumMod val="85000"/>
                    <a:lumOff val="15000"/>
                  </a:schemeClr>
                </a:solidFill>
                <a:latin typeface="Times New Roman" panose="02020603050405020304" pitchFamily="18" charset="0"/>
                <a:cs typeface="Times New Roman" panose="02020603050405020304" pitchFamily="18" charset="0"/>
              </a:rPr>
              <a:t>Fig: </a:t>
            </a:r>
            <a:r>
              <a:rPr lang="en-CA" sz="1600" dirty="0">
                <a:solidFill>
                  <a:schemeClr val="tx1">
                    <a:lumMod val="85000"/>
                    <a:lumOff val="15000"/>
                  </a:schemeClr>
                </a:solidFill>
                <a:latin typeface="Times New Roman" panose="02020603050405020304" pitchFamily="18" charset="0"/>
                <a:cs typeface="Times New Roman" panose="02020603050405020304" pitchFamily="18" charset="0"/>
              </a:rPr>
              <a:t>Frontend </a:t>
            </a:r>
            <a:r>
              <a:rPr lang="en-CA" sz="1600" dirty="0">
                <a:latin typeface="Times New Roman" panose="02020603050405020304" pitchFamily="18" charset="0"/>
                <a:cs typeface="Times New Roman" panose="02020603050405020304" pitchFamily="18" charset="0"/>
              </a:rPr>
              <a:t>Architectural Diagram</a:t>
            </a:r>
            <a:endParaRPr lang="en-US" sz="16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65432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Results and Findings</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199" y="1188721"/>
            <a:ext cx="10764521" cy="5472182"/>
          </a:xfrm>
        </p:spPr>
        <p:txBody>
          <a:bodyPr>
            <a:normAutofit/>
          </a:bodyPr>
          <a:lstStyle/>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Enhanced Data Stability Monitoring:</a:t>
            </a:r>
            <a:endParaRPr lang="en-US" sz="1800" b="1" dirty="0">
              <a:solidFill>
                <a:srgbClr val="C00000"/>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1600" b="1" dirty="0">
                <a:latin typeface="Times New Roman" panose="02020603050405020304" pitchFamily="18" charset="0"/>
                <a:cs typeface="Times New Roman" panose="02020603050405020304" pitchFamily="18" charset="0"/>
              </a:rPr>
              <a:t>Real-Time Consistency:</a:t>
            </a:r>
            <a:r>
              <a:rPr lang="en-US" sz="1600" dirty="0">
                <a:latin typeface="Times New Roman" panose="02020603050405020304" pitchFamily="18" charset="0"/>
                <a:cs typeface="Times New Roman" panose="02020603050405020304" pitchFamily="18" charset="0"/>
              </a:rPr>
              <a:t> Continuously monitors and visualizes data across multiple </a:t>
            </a:r>
            <a:r>
              <a:rPr lang="en-US" sz="1600" dirty="0" err="1">
                <a:latin typeface="Times New Roman" panose="02020603050405020304" pitchFamily="18" charset="0"/>
                <a:cs typeface="Times New Roman" panose="02020603050405020304" pitchFamily="18" charset="0"/>
              </a:rPr>
              <a:t>threadlines</a:t>
            </a:r>
            <a:r>
              <a:rPr lang="en-US" sz="1600" dirty="0">
                <a:latin typeface="Times New Roman" panose="02020603050405020304" pitchFamily="18" charset="0"/>
                <a:cs typeface="Times New Roman" panose="02020603050405020304" pitchFamily="18" charset="0"/>
              </a:rPr>
              <a:t>, updating the Boxplot and Data Stream Window in real-time.</a:t>
            </a:r>
            <a:endParaRPr lang="en-US" sz="16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1600" b="1" dirty="0">
                <a:latin typeface="Times New Roman" panose="02020603050405020304" pitchFamily="18" charset="0"/>
                <a:cs typeface="Times New Roman" panose="02020603050405020304" pitchFamily="18" charset="0"/>
              </a:rPr>
              <a:t>Continuous Updates:</a:t>
            </a:r>
            <a:r>
              <a:rPr lang="en-US" sz="1600" dirty="0">
                <a:latin typeface="Times New Roman" panose="02020603050405020304" pitchFamily="18" charset="0"/>
                <a:cs typeface="Times New Roman" panose="02020603050405020304" pitchFamily="18" charset="0"/>
              </a:rPr>
              <a:t> Provides an ongoing view of data trends and stability, helping to identify inconsistencies promptly.</a:t>
            </a:r>
          </a:p>
          <a:p>
            <a:pPr marL="0" indent="0" algn="just">
              <a:buNone/>
            </a:pPr>
            <a:endParaRPr lang="en-US" sz="16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lgn="just">
              <a:buNone/>
            </a:pPr>
            <a:r>
              <a:rPr lang="en-US" sz="1800" b="1" dirty="0">
                <a:solidFill>
                  <a:srgbClr val="C00000"/>
                </a:solidFill>
                <a:latin typeface="Times New Roman" panose="02020603050405020304" pitchFamily="18" charset="0"/>
                <a:cs typeface="Times New Roman" panose="02020603050405020304" pitchFamily="18" charset="0"/>
              </a:rPr>
              <a:t>Interactive Visualization for Anomaly Detection:</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Real-Time Interaction:</a:t>
            </a:r>
            <a:r>
              <a:rPr lang="en-US" sz="1600" dirty="0">
                <a:latin typeface="Times New Roman" panose="02020603050405020304" pitchFamily="18" charset="0"/>
                <a:cs typeface="Times New Roman" panose="02020603050405020304" pitchFamily="18" charset="0"/>
              </a:rPr>
              <a:t> Users can interact with the Data Stream Window and Boxplot, allowing for dynamic analysis and exploration of the data.</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Quick Anomaly Detection:</a:t>
            </a:r>
            <a:r>
              <a:rPr lang="en-US" sz="1600" dirty="0">
                <a:latin typeface="Times New Roman" panose="02020603050405020304" pitchFamily="18" charset="0"/>
                <a:cs typeface="Times New Roman" panose="02020603050405020304" pitchFamily="18" charset="0"/>
              </a:rPr>
              <a:t> Enables fast identification of anomalies and outliers through color-coded data points and interactive features.</a:t>
            </a:r>
          </a:p>
          <a:p>
            <a:pPr marL="0" indent="0" algn="just">
              <a:buNone/>
            </a:pPr>
            <a:endParaRPr lang="en-US" sz="1600" dirty="0">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Effective Real-Time Feedback:</a:t>
            </a:r>
            <a:endParaRPr lang="en-US" sz="1800" b="1" dirty="0">
              <a:solidFill>
                <a:srgbClr val="C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Color-Coded Visualization:</a:t>
            </a:r>
            <a:r>
              <a:rPr lang="en-US" sz="1600" dirty="0">
                <a:latin typeface="Times New Roman" panose="02020603050405020304" pitchFamily="18" charset="0"/>
                <a:cs typeface="Times New Roman" panose="02020603050405020304" pitchFamily="18" charset="0"/>
              </a:rPr>
              <a:t> Data points are color-coded for clarity, with interactive features </a:t>
            </a:r>
            <a:r>
              <a:rPr lang="en-CA" sz="1600" dirty="0">
                <a:latin typeface="Times New Roman" panose="02020603050405020304" pitchFamily="18" charset="0"/>
                <a:cs typeface="Times New Roman" panose="02020603050405020304" pitchFamily="18" charset="0"/>
              </a:rPr>
              <a:t>providing detailed insights.</a:t>
            </a:r>
            <a:endParaRPr lang="en-US" sz="16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Immediate Performance Feedback:</a:t>
            </a:r>
            <a:r>
              <a:rPr lang="en-US" sz="1600" dirty="0">
                <a:latin typeface="Times New Roman" panose="02020603050405020304" pitchFamily="18" charset="0"/>
                <a:cs typeface="Times New Roman" panose="02020603050405020304" pitchFamily="18" charset="0"/>
              </a:rPr>
              <a:t> Delivers real-time feedback on machine performance, supporting quick assessment and troubleshooting.</a:t>
            </a:r>
            <a:endParaRPr lang="en-US" sz="16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418704" cy="369332"/>
          </a:xfrm>
          <a:prstGeom prst="rect">
            <a:avLst/>
          </a:prstGeom>
          <a:noFill/>
        </p:spPr>
        <p:txBody>
          <a:bodyPr wrap="none" rtlCol="0">
            <a:spAutoFit/>
          </a:bodyPr>
          <a:lstStyle/>
          <a:p>
            <a:r>
              <a:rPr lang="en-CA" dirty="0"/>
              <a:t>10</a:t>
            </a:r>
          </a:p>
        </p:txBody>
      </p:sp>
    </p:spTree>
    <p:extLst>
      <p:ext uri="{BB962C8B-B14F-4D97-AF65-F5344CB8AC3E}">
        <p14:creationId xmlns:p14="http://schemas.microsoft.com/office/powerpoint/2010/main" val="2293804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Results and Findings</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199" y="1188721"/>
            <a:ext cx="10764521" cy="5472182"/>
          </a:xfrm>
        </p:spPr>
        <p:txBody>
          <a:bodyPr>
            <a:normAutofit/>
          </a:bodyPr>
          <a:lstStyle/>
          <a:p>
            <a:pPr marL="0" indent="0" algn="just">
              <a:buNone/>
            </a:pPr>
            <a:r>
              <a:rPr lang="en-US" sz="1800" b="1" dirty="0">
                <a:solidFill>
                  <a:srgbClr val="C00000"/>
                </a:solidFill>
                <a:latin typeface="Times New Roman" panose="02020603050405020304" pitchFamily="18" charset="0"/>
                <a:cs typeface="Times New Roman" panose="02020603050405020304" pitchFamily="18" charset="0"/>
              </a:rPr>
              <a:t>Image: </a:t>
            </a:r>
            <a:r>
              <a:rPr lang="en-US" sz="1800" dirty="0">
                <a:latin typeface="Times New Roman" panose="02020603050405020304" pitchFamily="18" charset="0"/>
                <a:cs typeface="Times New Roman" panose="02020603050405020304" pitchFamily="18" charset="0"/>
              </a:rPr>
              <a:t>Include the two images provided in my report showing before and after data points flow across the crawler.</a:t>
            </a:r>
          </a:p>
          <a:p>
            <a:pPr marL="0" indent="0" algn="just">
              <a:buNone/>
            </a:pPr>
            <a:endParaRPr lang="en-US"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418704" cy="369332"/>
          </a:xfrm>
          <a:prstGeom prst="rect">
            <a:avLst/>
          </a:prstGeom>
          <a:noFill/>
        </p:spPr>
        <p:txBody>
          <a:bodyPr wrap="none" rtlCol="0">
            <a:spAutoFit/>
          </a:bodyPr>
          <a:lstStyle/>
          <a:p>
            <a:r>
              <a:rPr lang="en-CA" dirty="0"/>
              <a:t>10</a:t>
            </a:r>
          </a:p>
        </p:txBody>
      </p:sp>
      <p:pic>
        <p:nvPicPr>
          <p:cNvPr id="11" name="Picture 10">
            <a:extLst>
              <a:ext uri="{FF2B5EF4-FFF2-40B4-BE49-F238E27FC236}">
                <a16:creationId xmlns:a16="http://schemas.microsoft.com/office/drawing/2014/main" id="{A9BBE89C-969D-0080-64DE-D7FC794C5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99" y="2072639"/>
            <a:ext cx="5359401" cy="3789681"/>
          </a:xfrm>
          <a:prstGeom prst="rect">
            <a:avLst/>
          </a:prstGeom>
        </p:spPr>
      </p:pic>
      <p:pic>
        <p:nvPicPr>
          <p:cNvPr id="13" name="Picture 12">
            <a:extLst>
              <a:ext uri="{FF2B5EF4-FFF2-40B4-BE49-F238E27FC236}">
                <a16:creationId xmlns:a16="http://schemas.microsoft.com/office/drawing/2014/main" id="{5D6CA956-A69F-DB55-B19A-9207ADC991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66019" y="1920108"/>
            <a:ext cx="5407351" cy="3942212"/>
          </a:xfrm>
          <a:prstGeom prst="rect">
            <a:avLst/>
          </a:prstGeom>
        </p:spPr>
      </p:pic>
      <p:sp>
        <p:nvSpPr>
          <p:cNvPr id="15" name="TextBox 14">
            <a:extLst>
              <a:ext uri="{FF2B5EF4-FFF2-40B4-BE49-F238E27FC236}">
                <a16:creationId xmlns:a16="http://schemas.microsoft.com/office/drawing/2014/main" id="{7C757CFD-C3B9-1210-CF42-A571B5444C95}"/>
              </a:ext>
            </a:extLst>
          </p:cNvPr>
          <p:cNvSpPr txBox="1"/>
          <p:nvPr/>
        </p:nvSpPr>
        <p:spPr>
          <a:xfrm>
            <a:off x="1412239" y="6117866"/>
            <a:ext cx="5181600" cy="338554"/>
          </a:xfrm>
          <a:prstGeom prst="rect">
            <a:avLst/>
          </a:prstGeom>
          <a:noFill/>
        </p:spPr>
        <p:txBody>
          <a:bodyPr wrap="square">
            <a:spAutoFit/>
          </a:bodyPr>
          <a:lstStyle/>
          <a:p>
            <a:pPr algn="just"/>
            <a:r>
              <a:rPr lang="en-CA" sz="1600" b="1" dirty="0">
                <a:solidFill>
                  <a:schemeClr val="tx1">
                    <a:lumMod val="85000"/>
                    <a:lumOff val="15000"/>
                  </a:schemeClr>
                </a:solidFill>
                <a:latin typeface="Times New Roman" panose="02020603050405020304" pitchFamily="18" charset="0"/>
                <a:cs typeface="Times New Roman" panose="02020603050405020304" pitchFamily="18" charset="0"/>
              </a:rPr>
              <a:t>Fig: </a:t>
            </a:r>
            <a:r>
              <a:rPr lang="en-US" sz="1600" dirty="0">
                <a:latin typeface="Times New Roman" panose="02020603050405020304" pitchFamily="18" charset="0"/>
                <a:cs typeface="Times New Roman" panose="02020603050405020304" pitchFamily="18" charset="0"/>
              </a:rPr>
              <a:t>Before the data points flow across the crawler</a:t>
            </a:r>
            <a:endParaRPr lang="en-US" sz="16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0DDA1BDF-BC2D-EC01-D82E-1DB9862231F9}"/>
              </a:ext>
            </a:extLst>
          </p:cNvPr>
          <p:cNvSpPr txBox="1"/>
          <p:nvPr/>
        </p:nvSpPr>
        <p:spPr>
          <a:xfrm>
            <a:off x="6593840" y="6070732"/>
            <a:ext cx="5279529" cy="584775"/>
          </a:xfrm>
          <a:prstGeom prst="rect">
            <a:avLst/>
          </a:prstGeom>
          <a:noFill/>
        </p:spPr>
        <p:txBody>
          <a:bodyPr wrap="square">
            <a:spAutoFit/>
          </a:bodyPr>
          <a:lstStyle/>
          <a:p>
            <a:pPr algn="just"/>
            <a:r>
              <a:rPr lang="en-CA" sz="1600" b="1" dirty="0">
                <a:solidFill>
                  <a:schemeClr val="tx1">
                    <a:lumMod val="85000"/>
                    <a:lumOff val="15000"/>
                  </a:schemeClr>
                </a:solidFill>
                <a:latin typeface="Times New Roman" panose="02020603050405020304" pitchFamily="18" charset="0"/>
                <a:cs typeface="Times New Roman" panose="02020603050405020304" pitchFamily="18" charset="0"/>
              </a:rPr>
              <a:t>Fig: </a:t>
            </a:r>
            <a:r>
              <a:rPr lang="en-US" sz="1600" dirty="0">
                <a:latin typeface="Times New Roman" panose="02020603050405020304" pitchFamily="18" charset="0"/>
                <a:cs typeface="Times New Roman" panose="02020603050405020304" pitchFamily="18" charset="0"/>
              </a:rPr>
              <a:t>Data points flow across the crawler and the boxplot changes dynamically</a:t>
            </a:r>
            <a:endParaRPr lang="en-US" sz="16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8701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Results and Findings</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199" y="1188721"/>
            <a:ext cx="10764521" cy="5472182"/>
          </a:xfrm>
        </p:spPr>
        <p:txBody>
          <a:bodyPr>
            <a:normAutofit/>
          </a:bodyPr>
          <a:lstStyle/>
          <a:p>
            <a:pPr marL="0" indent="0" algn="just">
              <a:buNone/>
            </a:pPr>
            <a:r>
              <a:rPr lang="en-US" sz="1800" b="1" dirty="0">
                <a:solidFill>
                  <a:srgbClr val="C00000"/>
                </a:solidFill>
                <a:latin typeface="Times New Roman" panose="02020603050405020304" pitchFamily="18" charset="0"/>
                <a:cs typeface="Times New Roman" panose="02020603050405020304" pitchFamily="18" charset="0"/>
              </a:rPr>
              <a:t>Recording: </a:t>
            </a:r>
            <a:r>
              <a:rPr lang="en-US" sz="1800" dirty="0">
                <a:latin typeface="Times New Roman" panose="02020603050405020304" pitchFamily="18" charset="0"/>
                <a:cs typeface="Times New Roman" panose="02020603050405020304" pitchFamily="18" charset="0"/>
              </a:rPr>
              <a:t>Recording of the Data Streaming</a:t>
            </a:r>
          </a:p>
          <a:p>
            <a:pPr marL="0" indent="0" algn="just">
              <a:buNone/>
            </a:pPr>
            <a:endParaRPr lang="en-US"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418704" cy="369332"/>
          </a:xfrm>
          <a:prstGeom prst="rect">
            <a:avLst/>
          </a:prstGeom>
          <a:noFill/>
        </p:spPr>
        <p:txBody>
          <a:bodyPr wrap="none" rtlCol="0">
            <a:spAutoFit/>
          </a:bodyPr>
          <a:lstStyle/>
          <a:p>
            <a:r>
              <a:rPr lang="en-CA" dirty="0"/>
              <a:t>10</a:t>
            </a:r>
          </a:p>
        </p:txBody>
      </p:sp>
      <p:pic>
        <p:nvPicPr>
          <p:cNvPr id="8" name="Screen Recording 7">
            <a:hlinkClick r:id="" action="ppaction://media"/>
            <a:extLst>
              <a:ext uri="{FF2B5EF4-FFF2-40B4-BE49-F238E27FC236}">
                <a16:creationId xmlns:a16="http://schemas.microsoft.com/office/drawing/2014/main" id="{F19FAD10-9FBB-A411-B13E-47F760660B3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55700" y="1613412"/>
            <a:ext cx="10198100" cy="4622800"/>
          </a:xfrm>
          <a:prstGeom prst="rect">
            <a:avLst/>
          </a:prstGeom>
        </p:spPr>
      </p:pic>
    </p:spTree>
    <p:extLst>
      <p:ext uri="{BB962C8B-B14F-4D97-AF65-F5344CB8AC3E}">
        <p14:creationId xmlns:p14="http://schemas.microsoft.com/office/powerpoint/2010/main" val="3505446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Challenges and Solutions</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259682"/>
            <a:ext cx="10835640" cy="5110163"/>
          </a:xfrm>
        </p:spPr>
        <p:txBody>
          <a:bodyPr>
            <a:normAutofit/>
          </a:bodyPr>
          <a:lstStyle/>
          <a:p>
            <a:pPr marL="0" indent="0" algn="just">
              <a:buNone/>
            </a:pPr>
            <a:endParaRPr lang="en-CA" sz="1800" b="1" dirty="0">
              <a:solidFill>
                <a:srgbClr val="C00000"/>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Real-Time Data Monitoring:</a:t>
            </a:r>
            <a:endParaRPr lang="en-US" sz="1800" b="1" dirty="0">
              <a:solidFill>
                <a:srgbClr val="C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Challenge:</a:t>
            </a:r>
            <a:r>
              <a:rPr lang="en-US" sz="1600" dirty="0">
                <a:latin typeface="Times New Roman" panose="02020603050405020304" pitchFamily="18" charset="0"/>
                <a:cs typeface="Times New Roman" panose="02020603050405020304" pitchFamily="18" charset="0"/>
              </a:rPr>
              <a:t> Managing high-throughput data without performance degradation.</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Solution:</a:t>
            </a:r>
            <a:r>
              <a:rPr lang="en-US" sz="1600" dirty="0">
                <a:latin typeface="Times New Roman" panose="02020603050405020304" pitchFamily="18" charset="0"/>
                <a:cs typeface="Times New Roman" panose="02020603050405020304" pitchFamily="18" charset="0"/>
              </a:rPr>
              <a:t> Optimized data handling techniques and implemented efficient processing methods to maintain performance.</a:t>
            </a:r>
          </a:p>
          <a:p>
            <a:pPr marL="0" indent="0" algn="just">
              <a:buNone/>
            </a:pPr>
            <a:endParaRPr lang="en-CA" sz="1800" b="1" dirty="0">
              <a:solidFill>
                <a:srgbClr val="C00000"/>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Visualization Complexity:</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Challenge:</a:t>
            </a:r>
            <a:r>
              <a:rPr lang="en-US" sz="1600" dirty="0">
                <a:latin typeface="Times New Roman" panose="02020603050405020304" pitchFamily="18" charset="0"/>
                <a:cs typeface="Times New Roman" panose="02020603050405020304" pitchFamily="18" charset="0"/>
              </a:rPr>
              <a:t> Ensuring the system is complex enough to provide detailed insights while remaining user-friendly.</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Solution:</a:t>
            </a:r>
            <a:r>
              <a:rPr lang="en-US" sz="1600" dirty="0">
                <a:latin typeface="Times New Roman" panose="02020603050405020304" pitchFamily="18" charset="0"/>
                <a:cs typeface="Times New Roman" panose="02020603050405020304" pitchFamily="18" charset="0"/>
              </a:rPr>
              <a:t> Designed with a focus on simplicity and clarity, incorporating interactive elements to enhance usability without overwhelming the user.</a:t>
            </a:r>
          </a:p>
          <a:p>
            <a:pPr marL="0" indent="0" algn="just">
              <a:buNone/>
            </a:pPr>
            <a:endParaRPr lang="en-CA" sz="1800" b="1" dirty="0">
              <a:solidFill>
                <a:srgbClr val="C00000"/>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Consistency Measurement:</a:t>
            </a:r>
            <a:endParaRPr lang="en-US" sz="1800" b="1" dirty="0">
              <a:solidFill>
                <a:srgbClr val="C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Challenge:</a:t>
            </a:r>
            <a:r>
              <a:rPr lang="en-US" sz="1600" dirty="0">
                <a:latin typeface="Times New Roman" panose="02020603050405020304" pitchFamily="18" charset="0"/>
                <a:cs typeface="Times New Roman" panose="02020603050405020304" pitchFamily="18" charset="0"/>
              </a:rPr>
              <a:t> Creating a reliable model to measure data consistency in real-time.</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Solution:</a:t>
            </a:r>
            <a:r>
              <a:rPr lang="en-US" sz="1600" dirty="0">
                <a:latin typeface="Times New Roman" panose="02020603050405020304" pitchFamily="18" charset="0"/>
                <a:cs typeface="Times New Roman" panose="02020603050405020304" pitchFamily="18" charset="0"/>
              </a:rPr>
              <a:t> Integrated the Boxplot and Data Stream Window, providing a robust visualization approach to effectively monitor and measure data consistency.</a:t>
            </a:r>
            <a:endParaRPr lang="en-CA" sz="16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418704" cy="369332"/>
          </a:xfrm>
          <a:prstGeom prst="rect">
            <a:avLst/>
          </a:prstGeom>
          <a:noFill/>
        </p:spPr>
        <p:txBody>
          <a:bodyPr wrap="none" rtlCol="0">
            <a:spAutoFit/>
          </a:bodyPr>
          <a:lstStyle/>
          <a:p>
            <a:r>
              <a:rPr lang="en-CA" dirty="0"/>
              <a:t>11</a:t>
            </a:r>
          </a:p>
        </p:txBody>
      </p:sp>
    </p:spTree>
    <p:extLst>
      <p:ext uri="{BB962C8B-B14F-4D97-AF65-F5344CB8AC3E}">
        <p14:creationId xmlns:p14="http://schemas.microsoft.com/office/powerpoint/2010/main" val="2316883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Future Work</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249681"/>
            <a:ext cx="10515600" cy="5411222"/>
          </a:xfrm>
        </p:spPr>
        <p:txBody>
          <a:bodyPr>
            <a:normAutofit/>
          </a:bodyPr>
          <a:lstStyle/>
          <a:p>
            <a:pPr marL="0" indent="0" algn="just">
              <a:buNone/>
            </a:pPr>
            <a:endParaRPr lang="en-CA" sz="1800" b="1" dirty="0">
              <a:solidFill>
                <a:srgbClr val="C00000"/>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Advanced Analytical Features:</a:t>
            </a:r>
          </a:p>
          <a:p>
            <a:pPr marL="457200" indent="-457200" algn="just">
              <a:buFont typeface="+mj-lt"/>
              <a:buAutoNum type="arabicPeriod"/>
            </a:pPr>
            <a:r>
              <a:rPr lang="en-US" sz="1600" dirty="0">
                <a:latin typeface="Times New Roman" panose="02020603050405020304" pitchFamily="18" charset="0"/>
                <a:cs typeface="Times New Roman" panose="02020603050405020304" pitchFamily="18" charset="0"/>
              </a:rPr>
              <a:t>Integrate predictive models and automated anomaly detection.</a:t>
            </a:r>
            <a:endParaRPr lang="en-CA" sz="16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1600" dirty="0">
                <a:latin typeface="Times New Roman" panose="02020603050405020304" pitchFamily="18" charset="0"/>
                <a:cs typeface="Times New Roman" panose="02020603050405020304" pitchFamily="18" charset="0"/>
              </a:rPr>
              <a:t>Enhance proactive data analysis and problem anticipation.</a:t>
            </a:r>
            <a:endParaRPr lang="en-CA" sz="1800" b="1" dirty="0">
              <a:solidFill>
                <a:srgbClr val="C00000"/>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Enhanced Customization:</a:t>
            </a:r>
            <a:endParaRPr lang="en-US" sz="1800" b="1" dirty="0">
              <a:solidFill>
                <a:srgbClr val="C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dirty="0">
                <a:latin typeface="Times New Roman" panose="02020603050405020304" pitchFamily="18" charset="0"/>
                <a:cs typeface="Times New Roman" panose="02020603050405020304" pitchFamily="18" charset="0"/>
              </a:rPr>
              <a:t>Offer adjustable visualization parameters and customizable data filters.</a:t>
            </a:r>
          </a:p>
          <a:p>
            <a:pPr marL="342900" indent="-342900" algn="just">
              <a:buFont typeface="+mj-lt"/>
              <a:buAutoNum type="arabicPeriod"/>
            </a:pPr>
            <a:r>
              <a:rPr lang="en-US" sz="1600" dirty="0">
                <a:latin typeface="Times New Roman" panose="02020603050405020304" pitchFamily="18" charset="0"/>
                <a:cs typeface="Times New Roman" panose="02020603050405020304" pitchFamily="18" charset="0"/>
              </a:rPr>
              <a:t>Allow users to personalize alerts and thresholds.</a:t>
            </a:r>
            <a:endParaRPr lang="en-CA" sz="1800" b="1" dirty="0">
              <a:solidFill>
                <a:srgbClr val="C00000"/>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Integration and Scalability:</a:t>
            </a:r>
            <a:endParaRPr lang="en-US" sz="1800" b="1" dirty="0">
              <a:solidFill>
                <a:srgbClr val="C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dirty="0">
                <a:solidFill>
                  <a:schemeClr val="tx1">
                    <a:lumMod val="85000"/>
                    <a:lumOff val="15000"/>
                  </a:schemeClr>
                </a:solidFill>
                <a:latin typeface="Times New Roman" panose="02020603050405020304" pitchFamily="18" charset="0"/>
                <a:cs typeface="Times New Roman" panose="02020603050405020304" pitchFamily="18" charset="0"/>
              </a:rPr>
              <a:t>F</a:t>
            </a:r>
            <a:r>
              <a:rPr lang="en-US" sz="1600" dirty="0">
                <a:latin typeface="Times New Roman" panose="02020603050405020304" pitchFamily="18" charset="0"/>
                <a:cs typeface="Times New Roman" panose="02020603050405020304" pitchFamily="18" charset="0"/>
              </a:rPr>
              <a:t>ocus on integrating with ERP systems and data lakes</a:t>
            </a:r>
          </a:p>
          <a:p>
            <a:pPr marL="342900" indent="-342900" algn="just">
              <a:buFont typeface="+mj-lt"/>
              <a:buAutoNum type="arabicPeriod"/>
            </a:pPr>
            <a:r>
              <a:rPr lang="en-US" sz="1600" dirty="0">
                <a:latin typeface="Times New Roman" panose="02020603050405020304" pitchFamily="18" charset="0"/>
                <a:cs typeface="Times New Roman" panose="02020603050405020304" pitchFamily="18" charset="0"/>
              </a:rPr>
              <a:t>Optimize for handling large data volumes and distributed processing.</a:t>
            </a:r>
            <a:endParaRPr lang="en-CA" sz="1800" b="1" dirty="0">
              <a:solidFill>
                <a:srgbClr val="C00000"/>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User Feedback Incorporation:</a:t>
            </a:r>
            <a:endParaRPr lang="en-US" sz="1800" b="1" dirty="0">
              <a:solidFill>
                <a:srgbClr val="C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dirty="0">
                <a:latin typeface="Times New Roman" panose="02020603050405020304" pitchFamily="18" charset="0"/>
                <a:cs typeface="Times New Roman" panose="02020603050405020304" pitchFamily="18" charset="0"/>
              </a:rPr>
              <a:t>Gather and analyze user feedback for continuous improvement.</a:t>
            </a:r>
          </a:p>
          <a:p>
            <a:pPr marL="342900" indent="-342900" algn="just">
              <a:buFont typeface="+mj-lt"/>
              <a:buAutoNum type="arabicPeriod"/>
            </a:pPr>
            <a:r>
              <a:rPr lang="en-US" sz="1600" dirty="0">
                <a:latin typeface="Times New Roman" panose="02020603050405020304" pitchFamily="18" charset="0"/>
                <a:cs typeface="Times New Roman" panose="02020603050405020304" pitchFamily="18" charset="0"/>
              </a:rPr>
              <a:t>Regular updates based on user suggestions and experiences.</a:t>
            </a:r>
            <a:endParaRPr lang="en-CA" sz="16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418704" cy="369332"/>
          </a:xfrm>
          <a:prstGeom prst="rect">
            <a:avLst/>
          </a:prstGeom>
          <a:noFill/>
        </p:spPr>
        <p:txBody>
          <a:bodyPr wrap="none" rtlCol="0">
            <a:spAutoFit/>
          </a:bodyPr>
          <a:lstStyle/>
          <a:p>
            <a:r>
              <a:rPr lang="en-CA" dirty="0"/>
              <a:t>12</a:t>
            </a:r>
          </a:p>
        </p:txBody>
      </p:sp>
    </p:spTree>
    <p:extLst>
      <p:ext uri="{BB962C8B-B14F-4D97-AF65-F5344CB8AC3E}">
        <p14:creationId xmlns:p14="http://schemas.microsoft.com/office/powerpoint/2010/main" val="16110910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199" y="1173191"/>
            <a:ext cx="10515600" cy="5481609"/>
          </a:xfrm>
        </p:spPr>
        <p:txBody>
          <a:bodyPr>
            <a:normAutofit/>
          </a:bodyPr>
          <a:lstStyle/>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The Crawler Component has proven to be highly effective in addressing the challenges encountered by engineers. By providing a dynamic display of real-time data streams and an enhanced visualization of anomalies, the tool has significantly improved the monitoring and management of production lines. The integration of the Data Stream Window and Boxplot ensures that engineers receive immediate feedback and can interact with data in real time, leading to quicker identification of issues and more informed decision-making.</a:t>
            </a:r>
          </a:p>
          <a:p>
            <a:pPr marL="0" indent="0" algn="just">
              <a:buNone/>
            </a:pP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Overall, the implementation of the Crawler Component has brought about significant improvements in real-time data visualization and anomaly detection. The tool's design effectively balances functionality and usability, ensuring that users can easily interpret and act on the data presented.</a:t>
            </a:r>
          </a:p>
          <a:p>
            <a:pPr marL="0" indent="0" algn="just">
              <a:buNone/>
            </a:pPr>
            <a:endParaRPr lang="en-CA" dirty="0">
              <a:latin typeface="+mj-lt"/>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418704" cy="369332"/>
          </a:xfrm>
          <a:prstGeom prst="rect">
            <a:avLst/>
          </a:prstGeom>
          <a:noFill/>
        </p:spPr>
        <p:txBody>
          <a:bodyPr wrap="none" rtlCol="0">
            <a:spAutoFit/>
          </a:bodyPr>
          <a:lstStyle/>
          <a:p>
            <a:r>
              <a:rPr lang="en-CA" dirty="0"/>
              <a:t>13</a:t>
            </a:r>
          </a:p>
        </p:txBody>
      </p:sp>
    </p:spTree>
    <p:extLst>
      <p:ext uri="{BB962C8B-B14F-4D97-AF65-F5344CB8AC3E}">
        <p14:creationId xmlns:p14="http://schemas.microsoft.com/office/powerpoint/2010/main" val="37080995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199" y="3027680"/>
            <a:ext cx="10515600" cy="1950720"/>
          </a:xfrm>
        </p:spPr>
        <p:txBody>
          <a:bodyPr>
            <a:normAutofit/>
          </a:bodyPr>
          <a:lstStyle/>
          <a:p>
            <a:pPr marL="0" indent="0">
              <a:buNone/>
            </a:pPr>
            <a:endParaRPr lang="en-US" sz="1800" dirty="0">
              <a:solidFill>
                <a:schemeClr val="tx1">
                  <a:lumMod val="85000"/>
                  <a:lumOff val="15000"/>
                </a:schemeClr>
              </a:solidFill>
              <a:latin typeface="+mj-lt"/>
            </a:endParaRPr>
          </a:p>
          <a:p>
            <a:pPr>
              <a:buFont typeface="Wingdings" panose="05000000000000000000" pitchFamily="2" charset="2"/>
              <a:buChar char="Ø"/>
            </a:pPr>
            <a:endParaRPr lang="en-CA" sz="2200" dirty="0">
              <a:solidFill>
                <a:schemeClr val="tx1">
                  <a:lumMod val="85000"/>
                  <a:lumOff val="15000"/>
                </a:schemeClr>
              </a:solidFill>
              <a:latin typeface="+mj-lt"/>
            </a:endParaRPr>
          </a:p>
          <a:p>
            <a:pPr lvl="1"/>
            <a:endParaRPr lang="en-CA" sz="1800" dirty="0">
              <a:solidFill>
                <a:schemeClr val="tx1">
                  <a:lumMod val="85000"/>
                  <a:lumOff val="15000"/>
                </a:schemeClr>
              </a:solidFill>
              <a:latin typeface="+mj-lt"/>
            </a:endParaRPr>
          </a:p>
          <a:p>
            <a:pPr lvl="1"/>
            <a:endParaRPr lang="en-CA" sz="1800" dirty="0">
              <a:solidFill>
                <a:schemeClr val="tx1">
                  <a:lumMod val="85000"/>
                  <a:lumOff val="15000"/>
                </a:schemeClr>
              </a:solidFill>
              <a:latin typeface="+mj-lt"/>
            </a:endParaRPr>
          </a:p>
          <a:p>
            <a:pPr lvl="1"/>
            <a:endParaRPr lang="en-CA" sz="1800" dirty="0">
              <a:solidFill>
                <a:schemeClr val="tx1">
                  <a:lumMod val="85000"/>
                  <a:lumOff val="15000"/>
                </a:schemeClr>
              </a:solidFill>
              <a:latin typeface="+mj-lt"/>
            </a:endParaRPr>
          </a:p>
          <a:p>
            <a:pPr lvl="1"/>
            <a:endParaRPr lang="en-CA" sz="1800" dirty="0">
              <a:solidFill>
                <a:schemeClr val="tx1">
                  <a:lumMod val="85000"/>
                  <a:lumOff val="15000"/>
                </a:schemeClr>
              </a:solidFill>
              <a:latin typeface="+mj-lt"/>
            </a:endParaRPr>
          </a:p>
          <a:p>
            <a:pPr lvl="1"/>
            <a:endParaRPr lang="en-CA" sz="1800" dirty="0">
              <a:solidFill>
                <a:schemeClr val="tx1">
                  <a:lumMod val="85000"/>
                  <a:lumOff val="15000"/>
                </a:schemeClr>
              </a:solidFill>
              <a:latin typeface="+mj-lt"/>
            </a:endParaRPr>
          </a:p>
          <a:p>
            <a:pPr>
              <a:buFont typeface="Wingdings" panose="05000000000000000000" pitchFamily="2" charset="2"/>
              <a:buChar char="Ø"/>
            </a:pPr>
            <a:endParaRPr lang="en-CA" sz="2200" dirty="0">
              <a:solidFill>
                <a:schemeClr val="tx1">
                  <a:lumMod val="85000"/>
                  <a:lumOff val="15000"/>
                </a:schemeClr>
              </a:solidFill>
              <a:latin typeface="+mj-lt"/>
            </a:endParaRPr>
          </a:p>
          <a:p>
            <a:pPr lvl="1">
              <a:buFont typeface="Wingdings" panose="05000000000000000000" pitchFamily="2" charset="2"/>
              <a:buChar char="Ø"/>
            </a:pPr>
            <a:endParaRPr lang="en-CA" sz="1800" b="1" u="sng" dirty="0">
              <a:solidFill>
                <a:schemeClr val="tx1">
                  <a:lumMod val="85000"/>
                  <a:lumOff val="15000"/>
                </a:schemeClr>
              </a:solidFill>
              <a:latin typeface="+mj-lt"/>
            </a:endParaRPr>
          </a:p>
          <a:p>
            <a:pPr>
              <a:buFont typeface="Wingdings" panose="05000000000000000000" pitchFamily="2" charset="2"/>
              <a:buChar char="Ø"/>
            </a:pPr>
            <a:endParaRPr lang="en-CA" sz="2200" b="1" u="sng" dirty="0">
              <a:solidFill>
                <a:schemeClr val="tx1">
                  <a:lumMod val="85000"/>
                  <a:lumOff val="15000"/>
                </a:schemeClr>
              </a:solidFill>
              <a:latin typeface="+mj-lt"/>
            </a:endParaRPr>
          </a:p>
          <a:p>
            <a:pPr>
              <a:buFont typeface="Wingdings" panose="05000000000000000000" pitchFamily="2" charset="2"/>
              <a:buChar char="Ø"/>
            </a:pPr>
            <a:endParaRPr lang="en-CA" sz="2400" dirty="0">
              <a:solidFill>
                <a:schemeClr val="tx1">
                  <a:lumMod val="85000"/>
                  <a:lumOff val="15000"/>
                </a:schemeClr>
              </a:solidFill>
              <a:latin typeface="+mj-lt"/>
            </a:endParaRPr>
          </a:p>
          <a:p>
            <a:pPr lvl="1">
              <a:buFont typeface="Wingdings" panose="05000000000000000000" pitchFamily="2" charset="2"/>
              <a:buChar char="Ø"/>
            </a:pPr>
            <a:endParaRPr lang="en-CA" sz="2000" dirty="0">
              <a:solidFill>
                <a:schemeClr val="tx1">
                  <a:lumMod val="85000"/>
                  <a:lumOff val="15000"/>
                </a:schemeClr>
              </a:solidFill>
              <a:latin typeface="+mj-lt"/>
            </a:endParaRPr>
          </a:p>
          <a:p>
            <a:pPr marL="971550" lvl="1" indent="-514350">
              <a:buFont typeface="+mj-lt"/>
              <a:buAutoNum type="arabicPeriod"/>
            </a:pPr>
            <a:endParaRPr lang="en-CA" sz="2000" dirty="0">
              <a:latin typeface="+mj-lt"/>
            </a:endParaRPr>
          </a:p>
          <a:p>
            <a:pPr marL="514350" indent="-514350">
              <a:buFont typeface="+mj-lt"/>
              <a:buAutoNum type="arabicPeriod"/>
            </a:pPr>
            <a:endParaRPr lang="en-CA" dirty="0">
              <a:latin typeface="+mj-lt"/>
            </a:endParaRPr>
          </a:p>
          <a:p>
            <a:pPr lvl="1">
              <a:buFont typeface="Wingdings" panose="05000000000000000000" pitchFamily="2" charset="2"/>
              <a:buChar char="ü"/>
            </a:pPr>
            <a:endParaRPr lang="en-CA" dirty="0">
              <a:latin typeface="+mj-lt"/>
            </a:endParaRPr>
          </a:p>
          <a:p>
            <a:pPr>
              <a:buFont typeface="Wingdings" panose="05000000000000000000" pitchFamily="2" charset="2"/>
              <a:buChar char="Ø"/>
            </a:pPr>
            <a:endParaRPr lang="en-CA" dirty="0">
              <a:latin typeface="+mj-lt"/>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418704" cy="369332"/>
          </a:xfrm>
          <a:prstGeom prst="rect">
            <a:avLst/>
          </a:prstGeom>
          <a:noFill/>
        </p:spPr>
        <p:txBody>
          <a:bodyPr wrap="none" rtlCol="0">
            <a:spAutoFit/>
          </a:bodyPr>
          <a:lstStyle/>
          <a:p>
            <a:r>
              <a:rPr lang="en-CA" dirty="0"/>
              <a:t>18</a:t>
            </a:r>
          </a:p>
        </p:txBody>
      </p:sp>
      <p:pic>
        <p:nvPicPr>
          <p:cNvPr id="7" name="Picture 6">
            <a:extLst>
              <a:ext uri="{FF2B5EF4-FFF2-40B4-BE49-F238E27FC236}">
                <a16:creationId xmlns:a16="http://schemas.microsoft.com/office/drawing/2014/main" id="{F7FD593D-2F29-244F-18FC-B16D85BE27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374" y="1625601"/>
            <a:ext cx="9239250" cy="4384040"/>
          </a:xfrm>
          <a:prstGeom prst="rect">
            <a:avLst/>
          </a:prstGeom>
        </p:spPr>
      </p:pic>
    </p:spTree>
    <p:extLst>
      <p:ext uri="{BB962C8B-B14F-4D97-AF65-F5344CB8AC3E}">
        <p14:creationId xmlns:p14="http://schemas.microsoft.com/office/powerpoint/2010/main" val="3309097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Table of Content</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264473"/>
            <a:ext cx="10515600" cy="5110163"/>
          </a:xfrm>
        </p:spPr>
        <p:txBody>
          <a:bodyPr>
            <a:normAutofit/>
          </a:bodyPr>
          <a:lstStyle/>
          <a:p>
            <a:pPr>
              <a:buFont typeface="Wingdings" panose="05000000000000000000" pitchFamily="2" charset="2"/>
              <a:buChar char="Ø"/>
            </a:pPr>
            <a:r>
              <a:rPr lang="en-CA" sz="2000" dirty="0">
                <a:solidFill>
                  <a:schemeClr val="tx1">
                    <a:lumMod val="85000"/>
                    <a:lumOff val="15000"/>
                  </a:schemeClr>
                </a:solidFill>
                <a:latin typeface="Times New Roman" panose="02020603050405020304" pitchFamily="18" charset="0"/>
                <a:cs typeface="Times New Roman" panose="02020603050405020304" pitchFamily="18" charset="0"/>
              </a:rPr>
              <a:t>Introduction </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Background and Motivation</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Literature Review</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Methodology</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Architecture Structure</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Data Collection and Processing</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Visualization Framework</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Control Interface</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Results and Findings</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Challenges and Solutions</a:t>
            </a:r>
          </a:p>
          <a:p>
            <a:pPr>
              <a:buFont typeface="Wingdings" panose="05000000000000000000" pitchFamily="2" charset="2"/>
              <a:buChar char="Ø"/>
            </a:pPr>
            <a:r>
              <a:rPr lang="en-CA" sz="2000" dirty="0">
                <a:latin typeface="Times New Roman" panose="02020603050405020304" pitchFamily="18" charset="0"/>
                <a:cs typeface="Times New Roman" panose="02020603050405020304" pitchFamily="18" charset="0"/>
              </a:rPr>
              <a:t>Future Work</a:t>
            </a:r>
          </a:p>
          <a:p>
            <a:pPr>
              <a:buFont typeface="Wingdings" panose="05000000000000000000" pitchFamily="2" charset="2"/>
              <a:buChar char="Ø"/>
            </a:pPr>
            <a:r>
              <a:rPr lang="en-US" sz="2000" dirty="0">
                <a:solidFill>
                  <a:schemeClr val="tx1">
                    <a:lumMod val="85000"/>
                    <a:lumOff val="15000"/>
                  </a:schemeClr>
                </a:solidFill>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Ø"/>
            </a:pPr>
            <a:endParaRPr lang="en-CA"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endParaRPr lang="en-CA" sz="20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971550" lvl="1" indent="-514350">
              <a:buFont typeface="+mj-lt"/>
              <a:buAutoNum type="arabicPeriod"/>
            </a:pPr>
            <a:endParaRPr lang="en-CA" sz="20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CA"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ü"/>
            </a:pPr>
            <a:endParaRPr lang="en-CA"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301686" cy="369332"/>
          </a:xfrm>
          <a:prstGeom prst="rect">
            <a:avLst/>
          </a:prstGeom>
          <a:noFill/>
        </p:spPr>
        <p:txBody>
          <a:bodyPr wrap="none" rtlCol="0">
            <a:spAutoFit/>
          </a:bodyPr>
          <a:lstStyle/>
          <a:p>
            <a:r>
              <a:rPr lang="en-CA" dirty="0"/>
              <a:t>2</a:t>
            </a:r>
          </a:p>
        </p:txBody>
      </p:sp>
    </p:spTree>
    <p:extLst>
      <p:ext uri="{BB962C8B-B14F-4D97-AF65-F5344CB8AC3E}">
        <p14:creationId xmlns:p14="http://schemas.microsoft.com/office/powerpoint/2010/main" val="3553599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980309"/>
            <a:ext cx="6659880" cy="5865259"/>
          </a:xfrm>
        </p:spPr>
        <p:txBody>
          <a:bodyPr>
            <a:normAutofit/>
          </a:bodyPr>
          <a:lstStyle/>
          <a:p>
            <a:pPr marL="0" indent="0">
              <a:buNone/>
            </a:pPr>
            <a:endParaRPr lang="en-US" sz="1600" b="1" dirty="0">
              <a:solidFill>
                <a:schemeClr val="tx1">
                  <a:lumMod val="85000"/>
                  <a:lumOff val="15000"/>
                </a:schemeClr>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CA" sz="1600" b="1" dirty="0">
                <a:latin typeface="Times New Roman" panose="02020603050405020304" pitchFamily="18" charset="0"/>
                <a:cs typeface="Times New Roman" panose="02020603050405020304" pitchFamily="18" charset="0"/>
              </a:rPr>
              <a:t>Context: </a:t>
            </a:r>
            <a:r>
              <a:rPr lang="en-US" sz="1600" dirty="0">
                <a:latin typeface="Times New Roman" panose="02020603050405020304" pitchFamily="18" charset="0"/>
                <a:cs typeface="Times New Roman" panose="02020603050405020304" pitchFamily="18" charset="0"/>
              </a:rPr>
              <a:t>In today's digital age, organizations encounter a massive influx of streaming data from various sources like websites, social networks, and IoT devices. This surge in data provides both challenges and opportunities, necessitating the development of efficient methods to handle and utilize this continuous flow of information.</a:t>
            </a:r>
            <a:endParaRPr lang="en-US" sz="1600" b="1" dirty="0">
              <a:solidFill>
                <a:schemeClr val="tx1">
                  <a:lumMod val="85000"/>
                  <a:lumOff val="15000"/>
                </a:schemeClr>
              </a:solidFill>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CA" sz="1600" b="1" dirty="0">
                <a:latin typeface="Times New Roman" panose="02020603050405020304" pitchFamily="18" charset="0"/>
                <a:cs typeface="Times New Roman" panose="02020603050405020304" pitchFamily="18" charset="0"/>
              </a:rPr>
              <a:t>Challenge: </a:t>
            </a:r>
            <a:r>
              <a:rPr lang="en-US" sz="1600" dirty="0">
                <a:latin typeface="Times New Roman" panose="02020603050405020304" pitchFamily="18" charset="0"/>
                <a:cs typeface="Times New Roman" panose="02020603050405020304" pitchFamily="18" charset="0"/>
              </a:rPr>
              <a:t>Organizations must process and analyze streaming data in real time to make quick, informed decisions. Traditional data processing methods are often insufficient for the volume and speed of today's data streams, creating a demand for advanced real-time business intelligence solutions.</a:t>
            </a:r>
          </a:p>
          <a:p>
            <a:pPr marL="457200" indent="-457200" algn="just">
              <a:buFont typeface="+mj-lt"/>
              <a:buAutoNum type="arabicPeriod"/>
            </a:pPr>
            <a:r>
              <a:rPr lang="en-CA" sz="1600" b="1" dirty="0">
                <a:latin typeface="Times New Roman" panose="02020603050405020304" pitchFamily="18" charset="0"/>
                <a:cs typeface="Times New Roman" panose="02020603050405020304" pitchFamily="18" charset="0"/>
              </a:rPr>
              <a:t>Importance of Visualization</a:t>
            </a:r>
            <a:r>
              <a:rPr lang="en-US" sz="1600" b="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Visualizing streaming data allows organizations to gain immediate insights into ongoing processes and events, enabling them to quickly identify patterns and anomalies. Effective visualization aids in determining whether automated actions, such as creating or modifying operational decisions, are warranted based on real-time data.</a:t>
            </a:r>
          </a:p>
          <a:p>
            <a:pPr marL="457200" indent="-457200">
              <a:buFont typeface="+mj-lt"/>
              <a:buAutoNum type="arabicPeriod"/>
            </a:pPr>
            <a:r>
              <a:rPr lang="en-US" sz="1600" b="1" dirty="0">
                <a:latin typeface="Times New Roman" panose="02020603050405020304" pitchFamily="18" charset="0"/>
                <a:cs typeface="Times New Roman" panose="02020603050405020304" pitchFamily="18" charset="0"/>
              </a:rPr>
              <a:t>Objective: </a:t>
            </a:r>
            <a:r>
              <a:rPr lang="en-US" sz="1600" dirty="0">
                <a:latin typeface="Times New Roman" panose="02020603050405020304" pitchFamily="18" charset="0"/>
                <a:cs typeface="Times New Roman" panose="02020603050405020304" pitchFamily="18" charset="0"/>
              </a:rPr>
              <a:t>The project's primary goal is to develop a framework for dynamic, real-time data visualization using D3.js and a user control interface. This framework will transform raw streaming data into actionable insights, enhancing decision-making processes in critical sectors like finance, healthcare, and logistics.</a:t>
            </a:r>
            <a:endParaRPr lang="en-CA" sz="16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971550" lvl="1" indent="-514350">
              <a:buFont typeface="+mj-lt"/>
              <a:buAutoNum type="arabicPeriod"/>
            </a:pPr>
            <a:endParaRPr lang="en-CA" sz="1600"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CA" sz="1600"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ü"/>
            </a:pPr>
            <a:endParaRPr lang="en-CA" sz="16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CA" sz="16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301686" cy="369332"/>
          </a:xfrm>
          <a:prstGeom prst="rect">
            <a:avLst/>
          </a:prstGeom>
          <a:noFill/>
        </p:spPr>
        <p:txBody>
          <a:bodyPr wrap="none" rtlCol="0">
            <a:spAutoFit/>
          </a:bodyPr>
          <a:lstStyle/>
          <a:p>
            <a:r>
              <a:rPr lang="en-CA" dirty="0"/>
              <a:t>3</a:t>
            </a:r>
          </a:p>
        </p:txBody>
      </p:sp>
      <p:pic>
        <p:nvPicPr>
          <p:cNvPr id="9" name="Picture 8">
            <a:extLst>
              <a:ext uri="{FF2B5EF4-FFF2-40B4-BE49-F238E27FC236}">
                <a16:creationId xmlns:a16="http://schemas.microsoft.com/office/drawing/2014/main" id="{F0E9AE85-7B15-C99F-3BF0-EC78214A2F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1440" y="1198881"/>
            <a:ext cx="4161930" cy="4227896"/>
          </a:xfrm>
          <a:prstGeom prst="rect">
            <a:avLst/>
          </a:prstGeom>
        </p:spPr>
      </p:pic>
      <p:sp>
        <p:nvSpPr>
          <p:cNvPr id="11" name="TextBox 10">
            <a:extLst>
              <a:ext uri="{FF2B5EF4-FFF2-40B4-BE49-F238E27FC236}">
                <a16:creationId xmlns:a16="http://schemas.microsoft.com/office/drawing/2014/main" id="{648F2398-80AE-AD49-1F1A-0DB37B1B2FEA}"/>
              </a:ext>
            </a:extLst>
          </p:cNvPr>
          <p:cNvSpPr txBox="1"/>
          <p:nvPr/>
        </p:nvSpPr>
        <p:spPr>
          <a:xfrm>
            <a:off x="7711440" y="5659119"/>
            <a:ext cx="4161930" cy="584775"/>
          </a:xfrm>
          <a:prstGeom prst="rect">
            <a:avLst/>
          </a:prstGeom>
          <a:noFill/>
        </p:spPr>
        <p:txBody>
          <a:bodyPr wrap="square">
            <a:spAutoFit/>
          </a:bodyPr>
          <a:lstStyle/>
          <a:p>
            <a:pPr algn="just"/>
            <a:r>
              <a:rPr lang="en-CA" sz="1600" b="1" dirty="0">
                <a:solidFill>
                  <a:schemeClr val="tx1">
                    <a:lumMod val="85000"/>
                    <a:lumOff val="15000"/>
                  </a:schemeClr>
                </a:solidFill>
                <a:latin typeface="Times New Roman" panose="02020603050405020304" pitchFamily="18" charset="0"/>
                <a:cs typeface="Times New Roman" panose="02020603050405020304" pitchFamily="18" charset="0"/>
              </a:rPr>
              <a:t>Fig: </a:t>
            </a:r>
            <a:r>
              <a:rPr lang="en-US" sz="1600" dirty="0">
                <a:solidFill>
                  <a:schemeClr val="tx1">
                    <a:lumMod val="85000"/>
                    <a:lumOff val="15000"/>
                  </a:schemeClr>
                </a:solidFill>
                <a:latin typeface="Times New Roman" panose="02020603050405020304" pitchFamily="18" charset="0"/>
                <a:cs typeface="Times New Roman" panose="02020603050405020304" pitchFamily="18" charset="0"/>
              </a:rPr>
              <a:t>Interactive line chart dashboard showing real-time data updates.</a:t>
            </a:r>
          </a:p>
        </p:txBody>
      </p:sp>
    </p:spTree>
    <p:extLst>
      <p:ext uri="{BB962C8B-B14F-4D97-AF65-F5344CB8AC3E}">
        <p14:creationId xmlns:p14="http://schemas.microsoft.com/office/powerpoint/2010/main" val="758420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Background and Motivation</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083438"/>
            <a:ext cx="10815320" cy="5774561"/>
          </a:xfrm>
        </p:spPr>
        <p:txBody>
          <a:bodyPr>
            <a:noAutofit/>
          </a:bodyPr>
          <a:lstStyle/>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Background</a:t>
            </a:r>
          </a:p>
          <a:p>
            <a:pPr marL="342900" indent="-342900" algn="just">
              <a:buAutoNum type="arabicPeriod"/>
            </a:pPr>
            <a:r>
              <a:rPr lang="en-US" sz="1600" b="1" dirty="0">
                <a:latin typeface="Times New Roman" panose="02020603050405020304" pitchFamily="18" charset="0"/>
                <a:cs typeface="Times New Roman" panose="02020603050405020304" pitchFamily="18" charset="0"/>
              </a:rPr>
              <a:t>Component-Based Design in Software Development</a:t>
            </a:r>
          </a:p>
          <a:p>
            <a:pPr lvl="1" algn="just"/>
            <a:r>
              <a:rPr lang="en-CA" sz="1600" dirty="0">
                <a:latin typeface="Times New Roman" panose="02020603050405020304" pitchFamily="18" charset="0"/>
                <a:cs typeface="Times New Roman" panose="02020603050405020304" pitchFamily="18" charset="0"/>
              </a:rPr>
              <a:t>Modular units encapsulate related functionality.</a:t>
            </a:r>
          </a:p>
          <a:p>
            <a:pPr lvl="1" algn="just"/>
            <a:r>
              <a:rPr lang="en-US" sz="1600" dirty="0">
                <a:latin typeface="Times New Roman" panose="02020603050405020304" pitchFamily="18" charset="0"/>
                <a:cs typeface="Times New Roman" panose="02020603050405020304" pitchFamily="18" charset="0"/>
              </a:rPr>
              <a:t>Swap components for desired behavior or architecture.</a:t>
            </a:r>
          </a:p>
          <a:p>
            <a:pPr lvl="1" algn="just"/>
            <a:r>
              <a:rPr lang="en-US" sz="1600" dirty="0">
                <a:latin typeface="Times New Roman" panose="02020603050405020304" pitchFamily="18" charset="0"/>
                <a:cs typeface="Times New Roman" panose="02020603050405020304" pitchFamily="18" charset="0"/>
              </a:rPr>
              <a:t>Essential for data visualization packages.</a:t>
            </a:r>
          </a:p>
          <a:p>
            <a:pPr marL="342900" indent="-342900" algn="just">
              <a:buAutoNum type="arabicPeriod"/>
            </a:pPr>
            <a:r>
              <a:rPr lang="en-CA" sz="1600" b="1" dirty="0">
                <a:latin typeface="Times New Roman" panose="02020603050405020304" pitchFamily="18" charset="0"/>
                <a:cs typeface="Times New Roman" panose="02020603050405020304" pitchFamily="18" charset="0"/>
              </a:rPr>
              <a:t>Advantages of Component-Based Design</a:t>
            </a:r>
          </a:p>
          <a:p>
            <a:pPr lvl="1" algn="just"/>
            <a:r>
              <a:rPr lang="en-US" sz="1600" b="1" dirty="0">
                <a:latin typeface="Times New Roman" panose="02020603050405020304" pitchFamily="18" charset="0"/>
                <a:cs typeface="Times New Roman" panose="02020603050405020304" pitchFamily="18" charset="0"/>
              </a:rPr>
              <a:t>Reusability</a:t>
            </a:r>
            <a:r>
              <a:rPr lang="en-US" sz="1600" dirty="0">
                <a:latin typeface="Times New Roman" panose="02020603050405020304" pitchFamily="18" charset="0"/>
                <a:cs typeface="Times New Roman" panose="02020603050405020304" pitchFamily="18" charset="0"/>
              </a:rPr>
              <a:t>: Reuse well-designed components across projects, reducing development time and effort.</a:t>
            </a:r>
            <a:endParaRPr lang="en-CA" sz="1600" dirty="0">
              <a:latin typeface="Times New Roman" panose="02020603050405020304" pitchFamily="18" charset="0"/>
              <a:cs typeface="Times New Roman" panose="02020603050405020304" pitchFamily="18" charset="0"/>
            </a:endParaRPr>
          </a:p>
          <a:p>
            <a:pPr lvl="1" algn="just"/>
            <a:r>
              <a:rPr lang="en-US" sz="1600" b="1" dirty="0">
                <a:latin typeface="Times New Roman" panose="02020603050405020304" pitchFamily="18" charset="0"/>
                <a:cs typeface="Times New Roman" panose="02020603050405020304" pitchFamily="18" charset="0"/>
              </a:rPr>
              <a:t>Versatility</a:t>
            </a:r>
            <a:r>
              <a:rPr lang="en-US" sz="1600" dirty="0">
                <a:latin typeface="Times New Roman" panose="02020603050405020304" pitchFamily="18" charset="0"/>
                <a:cs typeface="Times New Roman" panose="02020603050405020304" pitchFamily="18" charset="0"/>
              </a:rPr>
              <a:t>: Achieve high customization with low-level components for better representation of complex datasets.</a:t>
            </a:r>
          </a:p>
          <a:p>
            <a:pPr lvl="1" algn="just"/>
            <a:r>
              <a:rPr lang="en-US" sz="1600" b="1" dirty="0">
                <a:latin typeface="Times New Roman" panose="02020603050405020304" pitchFamily="18" charset="0"/>
                <a:cs typeface="Times New Roman" panose="02020603050405020304" pitchFamily="18" charset="0"/>
              </a:rPr>
              <a:t>Modularization</a:t>
            </a:r>
            <a:r>
              <a:rPr lang="en-US" sz="1600" dirty="0">
                <a:latin typeface="Times New Roman" panose="02020603050405020304" pitchFamily="18" charset="0"/>
                <a:cs typeface="Times New Roman" panose="02020603050405020304" pitchFamily="18" charset="0"/>
              </a:rPr>
              <a:t>: Separation of concerns for easier management and maintenance of codebase.</a:t>
            </a:r>
          </a:p>
          <a:p>
            <a:pPr lvl="1" algn="just"/>
            <a:r>
              <a:rPr lang="en-US" sz="1600" b="1" dirty="0">
                <a:latin typeface="Times New Roman" panose="02020603050405020304" pitchFamily="18" charset="0"/>
                <a:cs typeface="Times New Roman" panose="02020603050405020304" pitchFamily="18" charset="0"/>
              </a:rPr>
              <a:t>Interoperability</a:t>
            </a:r>
            <a:r>
              <a:rPr lang="en-US" sz="1600" dirty="0">
                <a:latin typeface="Times New Roman" panose="02020603050405020304" pitchFamily="18" charset="0"/>
                <a:cs typeface="Times New Roman" panose="02020603050405020304" pitchFamily="18" charset="0"/>
              </a:rPr>
              <a:t>: Export and integrate components into other tools, enhancing functionality and ensuring compatibility.</a:t>
            </a:r>
          </a:p>
          <a:p>
            <a:pPr marL="0" indent="0" algn="just">
              <a:buNone/>
            </a:pPr>
            <a:r>
              <a:rPr lang="en-US" sz="1800" b="1" dirty="0">
                <a:solidFill>
                  <a:srgbClr val="C00000"/>
                </a:solidFill>
                <a:latin typeface="Times New Roman" panose="02020603050405020304" pitchFamily="18" charset="0"/>
                <a:cs typeface="Times New Roman" panose="02020603050405020304" pitchFamily="18" charset="0"/>
              </a:rPr>
              <a:t>Motivation</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Challenge in Visualization</a:t>
            </a:r>
          </a:p>
          <a:p>
            <a:pPr lvl="1" algn="just"/>
            <a:r>
              <a:rPr lang="en-US" sz="1600" dirty="0">
                <a:latin typeface="Times New Roman" panose="02020603050405020304" pitchFamily="18" charset="0"/>
                <a:cs typeface="Times New Roman" panose="02020603050405020304" pitchFamily="18" charset="0"/>
              </a:rPr>
              <a:t>High-level tools often limit customization.</a:t>
            </a:r>
          </a:p>
          <a:p>
            <a:pPr lvl="1" algn="just"/>
            <a:r>
              <a:rPr lang="en-US" sz="1600" dirty="0">
                <a:latin typeface="Times New Roman" panose="02020603050405020304" pitchFamily="18" charset="0"/>
                <a:cs typeface="Times New Roman" panose="02020603050405020304" pitchFamily="18" charset="0"/>
              </a:rPr>
              <a:t>Need for flexible, dynamic, and interactive visualizations for complex and dynamic datasets.</a:t>
            </a:r>
            <a:endParaRPr lang="en-CA" sz="1600" dirty="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Objective</a:t>
            </a:r>
            <a:endParaRPr lang="en-US" sz="1600" b="1" dirty="0">
              <a:latin typeface="Times New Roman" panose="02020603050405020304" pitchFamily="18" charset="0"/>
              <a:cs typeface="Times New Roman" panose="02020603050405020304" pitchFamily="18" charset="0"/>
            </a:endParaRPr>
          </a:p>
          <a:p>
            <a:pPr lvl="1" algn="just"/>
            <a:r>
              <a:rPr lang="en-US" sz="1600" dirty="0">
                <a:latin typeface="Times New Roman" panose="02020603050405020304" pitchFamily="18" charset="0"/>
                <a:cs typeface="Times New Roman" panose="02020603050405020304" pitchFamily="18" charset="0"/>
              </a:rPr>
              <a:t>Utilize component-based design to create effective and interactive data visualizations.</a:t>
            </a:r>
          </a:p>
          <a:p>
            <a:pPr lvl="1" algn="just"/>
            <a:r>
              <a:rPr lang="en-US" sz="1600" dirty="0">
                <a:latin typeface="Times New Roman" panose="02020603050405020304" pitchFamily="18" charset="0"/>
                <a:cs typeface="Times New Roman" panose="02020603050405020304" pitchFamily="18" charset="0"/>
              </a:rPr>
              <a:t>Facilitate interpretation and analysis of complex datasets by leveraging reusability, versatility, modularization, and interoperability.</a:t>
            </a:r>
            <a:endParaRPr lang="en-CA" sz="16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301686" cy="369332"/>
          </a:xfrm>
          <a:prstGeom prst="rect">
            <a:avLst/>
          </a:prstGeom>
          <a:noFill/>
        </p:spPr>
        <p:txBody>
          <a:bodyPr wrap="none" rtlCol="0">
            <a:spAutoFit/>
          </a:bodyPr>
          <a:lstStyle/>
          <a:p>
            <a:r>
              <a:rPr lang="en-CA" dirty="0"/>
              <a:t>4</a:t>
            </a:r>
          </a:p>
        </p:txBody>
      </p:sp>
    </p:spTree>
    <p:extLst>
      <p:ext uri="{BB962C8B-B14F-4D97-AF65-F5344CB8AC3E}">
        <p14:creationId xmlns:p14="http://schemas.microsoft.com/office/powerpoint/2010/main" val="2337927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Literature Review</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234151"/>
            <a:ext cx="10601960" cy="5258724"/>
          </a:xfrm>
        </p:spPr>
        <p:txBody>
          <a:bodyPr>
            <a:noAutofit/>
          </a:bodyPr>
          <a:lstStyle/>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Key Topics:</a:t>
            </a:r>
          </a:p>
          <a:p>
            <a:pPr algn="just">
              <a:buAutoNum type="arabicPeriod"/>
            </a:pPr>
            <a:r>
              <a:rPr lang="en-US" sz="1600" b="1" dirty="0">
                <a:latin typeface="Times New Roman" panose="02020603050405020304" pitchFamily="18" charset="0"/>
                <a:cs typeface="Times New Roman" panose="02020603050405020304" pitchFamily="18" charset="0"/>
              </a:rPr>
              <a:t>Real-Time Visualization of Stream-Based Monitoring Data</a:t>
            </a:r>
            <a:endParaRPr lang="en-CA" sz="1600" b="1" dirty="0">
              <a:latin typeface="Times New Roman" panose="02020603050405020304" pitchFamily="18" charset="0"/>
              <a:cs typeface="Times New Roman" panose="02020603050405020304" pitchFamily="18" charset="0"/>
            </a:endParaRPr>
          </a:p>
          <a:p>
            <a:pPr lvl="1" algn="just"/>
            <a:r>
              <a:rPr lang="en-US" sz="1600" b="1" dirty="0">
                <a:latin typeface="Times New Roman" panose="02020603050405020304" pitchFamily="18" charset="0"/>
                <a:cs typeface="Times New Roman" panose="02020603050405020304" pitchFamily="18" charset="0"/>
              </a:rPr>
              <a:t>Focus:</a:t>
            </a:r>
            <a:r>
              <a:rPr lang="en-US" sz="1600" dirty="0">
                <a:latin typeface="Times New Roman" panose="02020603050405020304" pitchFamily="18" charset="0"/>
                <a:cs typeface="Times New Roman" panose="02020603050405020304" pitchFamily="18" charset="0"/>
              </a:rPr>
              <a:t> Frameworks and methodologies for visualizing real-time data streams.</a:t>
            </a:r>
            <a:endParaRPr lang="en-CA" sz="1600" dirty="0">
              <a:latin typeface="Times New Roman" panose="02020603050405020304" pitchFamily="18" charset="0"/>
              <a:cs typeface="Times New Roman" panose="02020603050405020304" pitchFamily="18" charset="0"/>
            </a:endParaRPr>
          </a:p>
          <a:p>
            <a:pPr lvl="1" algn="just"/>
            <a:r>
              <a:rPr lang="es-ES" sz="1600" b="1" dirty="0">
                <a:latin typeface="Times New Roman" panose="02020603050405020304" pitchFamily="18" charset="0"/>
                <a:cs typeface="Times New Roman" panose="02020603050405020304" pitchFamily="18" charset="0"/>
              </a:rPr>
              <a:t>Reference:</a:t>
            </a:r>
            <a:r>
              <a:rPr lang="es-ES" sz="1600" dirty="0">
                <a:latin typeface="Times New Roman" panose="02020603050405020304" pitchFamily="18" charset="0"/>
                <a:cs typeface="Times New Roman" panose="02020603050405020304" pitchFamily="18" charset="0"/>
              </a:rPr>
              <a:t> Mohedano-</a:t>
            </a:r>
            <a:r>
              <a:rPr lang="es-ES" sz="1600" dirty="0" err="1">
                <a:latin typeface="Times New Roman" panose="02020603050405020304" pitchFamily="18" charset="0"/>
                <a:cs typeface="Times New Roman" panose="02020603050405020304" pitchFamily="18" charset="0"/>
              </a:rPr>
              <a:t>Munoz</a:t>
            </a:r>
            <a:r>
              <a:rPr lang="es-ES" sz="1600" dirty="0">
                <a:latin typeface="Times New Roman" panose="02020603050405020304" pitchFamily="18" charset="0"/>
                <a:cs typeface="Times New Roman" panose="02020603050405020304" pitchFamily="18" charset="0"/>
              </a:rPr>
              <a:t> et al. (2022</a:t>
            </a:r>
            <a:r>
              <a:rPr lang="en-CA" sz="1600" dirty="0">
                <a:latin typeface="Times New Roman" panose="02020603050405020304" pitchFamily="18" charset="0"/>
                <a:cs typeface="Times New Roman" panose="02020603050405020304" pitchFamily="18" charset="0"/>
              </a:rPr>
              <a:t>)</a:t>
            </a:r>
          </a:p>
          <a:p>
            <a:pPr lvl="2"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Findings:</a:t>
            </a:r>
            <a:r>
              <a:rPr lang="en-US" sz="1600" dirty="0">
                <a:latin typeface="Times New Roman" panose="02020603050405020304" pitchFamily="18" charset="0"/>
                <a:cs typeface="Times New Roman" panose="02020603050405020304" pitchFamily="18" charset="0"/>
              </a:rPr>
              <a:t> This paper explores the technical aspects of real-time visualization, emphasizing solutions for handling high-velocity data streams and presenting </a:t>
            </a:r>
            <a:r>
              <a:rPr lang="en-CA" sz="1600" dirty="0">
                <a:latin typeface="Times New Roman" panose="02020603050405020304" pitchFamily="18" charset="0"/>
                <a:cs typeface="Times New Roman" panose="02020603050405020304" pitchFamily="18" charset="0"/>
              </a:rPr>
              <a:t>actionable insights.</a:t>
            </a:r>
          </a:p>
          <a:p>
            <a:pPr marL="914400" lvl="2" indent="0" algn="just">
              <a:buNone/>
            </a:pPr>
            <a:endParaRPr lang="en-CA" sz="16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AutoNum type="arabicPeriod"/>
            </a:pPr>
            <a:r>
              <a:rPr lang="en-CA" sz="1600" b="1" dirty="0">
                <a:latin typeface="Times New Roman" panose="02020603050405020304" pitchFamily="18" charset="0"/>
                <a:cs typeface="Times New Roman" panose="02020603050405020304" pitchFamily="18" charset="0"/>
              </a:rPr>
              <a:t>Streaming Data Visualization Frameworks for </a:t>
            </a:r>
            <a:r>
              <a:rPr lang="en-US" sz="1600" b="1" dirty="0">
                <a:latin typeface="Times New Roman" panose="02020603050405020304" pitchFamily="18" charset="0"/>
                <a:cs typeface="Times New Roman" panose="02020603050405020304" pitchFamily="18" charset="0"/>
              </a:rPr>
              <a:t>Decision-Making Support in Intensive Care Units (ICUs)</a:t>
            </a:r>
            <a:endParaRPr lang="en-CA" sz="1600" b="1" dirty="0">
              <a:latin typeface="Times New Roman" panose="02020603050405020304" pitchFamily="18" charset="0"/>
              <a:cs typeface="Times New Roman" panose="02020603050405020304" pitchFamily="18" charset="0"/>
            </a:endParaRPr>
          </a:p>
          <a:p>
            <a:pPr lvl="1" algn="just"/>
            <a:r>
              <a:rPr lang="en-US" sz="1600" b="1" dirty="0">
                <a:latin typeface="Times New Roman" panose="02020603050405020304" pitchFamily="18" charset="0"/>
                <a:cs typeface="Times New Roman" panose="02020603050405020304" pitchFamily="18" charset="0"/>
              </a:rPr>
              <a:t>Focus 1:</a:t>
            </a:r>
            <a:r>
              <a:rPr lang="en-US" sz="1600" dirty="0">
                <a:latin typeface="Times New Roman" panose="02020603050405020304" pitchFamily="18" charset="0"/>
                <a:cs typeface="Times New Roman" panose="02020603050405020304" pitchFamily="18" charset="0"/>
              </a:rPr>
              <a:t> Exploration of frameworks that facilitate streaming data visualization.</a:t>
            </a:r>
          </a:p>
          <a:p>
            <a:pPr lvl="1" algn="just"/>
            <a:r>
              <a:rPr lang="en-US" sz="1600" b="1" dirty="0">
                <a:latin typeface="Times New Roman" panose="02020603050405020304" pitchFamily="18" charset="0"/>
                <a:cs typeface="Times New Roman" panose="02020603050405020304" pitchFamily="18" charset="0"/>
              </a:rPr>
              <a:t>Focus:</a:t>
            </a:r>
            <a:r>
              <a:rPr lang="en-US" sz="1600" dirty="0">
                <a:latin typeface="Times New Roman" panose="02020603050405020304" pitchFamily="18" charset="0"/>
                <a:cs typeface="Times New Roman" panose="02020603050405020304" pitchFamily="18" charset="0"/>
              </a:rPr>
              <a:t> Analysis of visualization tools that aid decision-making in critical environments.</a:t>
            </a:r>
            <a:endParaRPr lang="en-CA" sz="1600" dirty="0">
              <a:latin typeface="Times New Roman" panose="02020603050405020304" pitchFamily="18" charset="0"/>
              <a:cs typeface="Times New Roman" panose="02020603050405020304" pitchFamily="18" charset="0"/>
            </a:endParaRPr>
          </a:p>
          <a:p>
            <a:pPr lvl="1" algn="just"/>
            <a:r>
              <a:rPr lang="da-DK" sz="1600" b="1" dirty="0">
                <a:latin typeface="Times New Roman" panose="02020603050405020304" pitchFamily="18" charset="0"/>
                <a:cs typeface="Times New Roman" panose="02020603050405020304" pitchFamily="18" charset="0"/>
              </a:rPr>
              <a:t>Reference:</a:t>
            </a:r>
            <a:r>
              <a:rPr lang="da-DK" sz="1600" dirty="0">
                <a:latin typeface="Times New Roman" panose="02020603050405020304" pitchFamily="18" charset="0"/>
                <a:cs typeface="Times New Roman" panose="02020603050405020304" pitchFamily="18" charset="0"/>
              </a:rPr>
              <a:t> Baumeister et al. (2022</a:t>
            </a:r>
            <a:r>
              <a:rPr lang="en-CA" sz="1600" dirty="0">
                <a:latin typeface="Times New Roman" panose="02020603050405020304" pitchFamily="18" charset="0"/>
                <a:cs typeface="Times New Roman" panose="02020603050405020304" pitchFamily="18" charset="0"/>
              </a:rPr>
              <a:t>)</a:t>
            </a:r>
          </a:p>
          <a:p>
            <a:pPr lvl="2"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Findings:</a:t>
            </a:r>
            <a:r>
              <a:rPr lang="en-US" sz="1600" dirty="0">
                <a:latin typeface="Times New Roman" panose="02020603050405020304" pitchFamily="18" charset="0"/>
                <a:cs typeface="Times New Roman" panose="02020603050405020304" pitchFamily="18" charset="0"/>
              </a:rPr>
              <a:t> Discusses a framework designed to support decision-making in intensive care units (ICUs), focusing on how effective visualization can improve clinical decision-making through real-time data integration.</a:t>
            </a:r>
          </a:p>
          <a:p>
            <a:pPr lvl="2"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Findings:</a:t>
            </a:r>
            <a:r>
              <a:rPr lang="en-US" sz="1600" dirty="0">
                <a:latin typeface="Times New Roman" panose="02020603050405020304" pitchFamily="18" charset="0"/>
                <a:cs typeface="Times New Roman" panose="02020603050405020304" pitchFamily="18" charset="0"/>
              </a:rPr>
              <a:t> Highlights how visualization frameworks can enhance decision-making by integrating real-time data into actionable insights, improving response times and accuracy in high-pressure scenarios.</a:t>
            </a:r>
            <a:endParaRPr lang="en-CA" sz="16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301686" cy="369332"/>
          </a:xfrm>
          <a:prstGeom prst="rect">
            <a:avLst/>
          </a:prstGeom>
          <a:noFill/>
        </p:spPr>
        <p:txBody>
          <a:bodyPr wrap="none" rtlCol="0">
            <a:spAutoFit/>
          </a:bodyPr>
          <a:lstStyle/>
          <a:p>
            <a:r>
              <a:rPr lang="en-CA" dirty="0"/>
              <a:t>5</a:t>
            </a:r>
          </a:p>
        </p:txBody>
      </p:sp>
    </p:spTree>
    <p:extLst>
      <p:ext uri="{BB962C8B-B14F-4D97-AF65-F5344CB8AC3E}">
        <p14:creationId xmlns:p14="http://schemas.microsoft.com/office/powerpoint/2010/main" val="1905156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Literature Review</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209041"/>
            <a:ext cx="4759960" cy="5135274"/>
          </a:xfrm>
        </p:spPr>
        <p:txBody>
          <a:bodyPr>
            <a:noAutofit/>
          </a:bodyPr>
          <a:lstStyle/>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Relevant Studies:</a:t>
            </a:r>
          </a:p>
          <a:p>
            <a:pPr algn="just">
              <a:buAutoNum type="arabicPeriod"/>
            </a:pPr>
            <a:r>
              <a:rPr lang="en-CA" sz="1600" b="1" dirty="0">
                <a:latin typeface="Times New Roman" panose="02020603050405020304" pitchFamily="18" charset="0"/>
                <a:cs typeface="Times New Roman" panose="02020603050405020304" pitchFamily="18" charset="0"/>
              </a:rPr>
              <a:t>Summary of Major Findings:</a:t>
            </a:r>
          </a:p>
          <a:p>
            <a:pPr lvl="1" algn="just"/>
            <a:r>
              <a:rPr lang="en-US" sz="1600" b="1" dirty="0" err="1">
                <a:latin typeface="Times New Roman" panose="02020603050405020304" pitchFamily="18" charset="0"/>
                <a:cs typeface="Times New Roman" panose="02020603050405020304" pitchFamily="18" charset="0"/>
              </a:rPr>
              <a:t>Mohedano</a:t>
            </a:r>
            <a:r>
              <a:rPr lang="en-US" sz="1600" b="1" dirty="0">
                <a:latin typeface="Times New Roman" panose="02020603050405020304" pitchFamily="18" charset="0"/>
                <a:cs typeface="Times New Roman" panose="02020603050405020304" pitchFamily="18" charset="0"/>
              </a:rPr>
              <a:t>-Munoz et al. (2022):</a:t>
            </a:r>
            <a:r>
              <a:rPr lang="en-US" sz="1600" dirty="0">
                <a:latin typeface="Times New Roman" panose="02020603050405020304" pitchFamily="18" charset="0"/>
                <a:cs typeface="Times New Roman" panose="02020603050405020304" pitchFamily="18" charset="0"/>
              </a:rPr>
              <a:t> Provides insights into real-time data visualization techniques, addressing challenges such as latency and data integration for effective </a:t>
            </a:r>
            <a:r>
              <a:rPr lang="en-CA" sz="1600" dirty="0">
                <a:latin typeface="Times New Roman" panose="02020603050405020304" pitchFamily="18" charset="0"/>
                <a:cs typeface="Times New Roman" panose="02020603050405020304" pitchFamily="18" charset="0"/>
              </a:rPr>
              <a:t>monitoring.</a:t>
            </a:r>
          </a:p>
          <a:p>
            <a:pPr lvl="1" algn="just"/>
            <a:r>
              <a:rPr lang="en-US" sz="1600" b="1" dirty="0">
                <a:latin typeface="Times New Roman" panose="02020603050405020304" pitchFamily="18" charset="0"/>
                <a:cs typeface="Times New Roman" panose="02020603050405020304" pitchFamily="18" charset="0"/>
              </a:rPr>
              <a:t>Baumeister et al. (2022):</a:t>
            </a:r>
            <a:r>
              <a:rPr lang="en-US" sz="1600" dirty="0">
                <a:latin typeface="Times New Roman" panose="02020603050405020304" pitchFamily="18" charset="0"/>
                <a:cs typeface="Times New Roman" panose="02020603050405020304" pitchFamily="18" charset="0"/>
              </a:rPr>
              <a:t> Examines a streaming data visualization framework tailored for ICUs, showing how it supports critical decision-making by improving data </a:t>
            </a:r>
            <a:r>
              <a:rPr lang="en-CA" sz="1600" dirty="0">
                <a:latin typeface="Times New Roman" panose="02020603050405020304" pitchFamily="18" charset="0"/>
                <a:cs typeface="Times New Roman" panose="02020603050405020304" pitchFamily="18" charset="0"/>
              </a:rPr>
              <a:t>accessibility and interpretability.</a:t>
            </a:r>
          </a:p>
          <a:p>
            <a:pPr marL="342900" indent="-342900" algn="just">
              <a:buAutoNum type="arabicPeriod"/>
            </a:pPr>
            <a:r>
              <a:rPr lang="en-CA" sz="1600" b="1" dirty="0">
                <a:latin typeface="Times New Roman" panose="02020603050405020304" pitchFamily="18" charset="0"/>
                <a:cs typeface="Times New Roman" panose="02020603050405020304" pitchFamily="18" charset="0"/>
              </a:rPr>
              <a:t>Influence on Decision-Making Processes:</a:t>
            </a:r>
          </a:p>
          <a:p>
            <a:pPr lvl="1" algn="just"/>
            <a:r>
              <a:rPr lang="en-US" sz="1600" dirty="0">
                <a:latin typeface="Times New Roman" panose="02020603050405020304" pitchFamily="18" charset="0"/>
                <a:cs typeface="Times New Roman" panose="02020603050405020304" pitchFamily="18" charset="0"/>
              </a:rPr>
              <a:t>The studies emphasize the critical role of advanced visualization techniques in real-time data handling and decision-making, particularly in high-stakes environments like ICUs. Effective frameworks not only enhance data presentation but also facilitate timely and informed decisions</a:t>
            </a:r>
            <a:endParaRPr lang="en-CA" sz="1600" dirty="0">
              <a:latin typeface="+mj-lt"/>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301686" cy="369332"/>
          </a:xfrm>
          <a:prstGeom prst="rect">
            <a:avLst/>
          </a:prstGeom>
          <a:noFill/>
        </p:spPr>
        <p:txBody>
          <a:bodyPr wrap="none" rtlCol="0">
            <a:spAutoFit/>
          </a:bodyPr>
          <a:lstStyle/>
          <a:p>
            <a:r>
              <a:rPr lang="en-CA" dirty="0"/>
              <a:t>5</a:t>
            </a:r>
          </a:p>
        </p:txBody>
      </p:sp>
      <p:pic>
        <p:nvPicPr>
          <p:cNvPr id="7" name="Picture 6">
            <a:extLst>
              <a:ext uri="{FF2B5EF4-FFF2-40B4-BE49-F238E27FC236}">
                <a16:creationId xmlns:a16="http://schemas.microsoft.com/office/drawing/2014/main" id="{AD36B8B0-51EC-F7D2-0877-7BA30383B3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1040" y="1209041"/>
            <a:ext cx="6092330" cy="4353427"/>
          </a:xfrm>
          <a:prstGeom prst="rect">
            <a:avLst/>
          </a:prstGeom>
        </p:spPr>
      </p:pic>
      <p:sp>
        <p:nvSpPr>
          <p:cNvPr id="8" name="TextBox 7">
            <a:extLst>
              <a:ext uri="{FF2B5EF4-FFF2-40B4-BE49-F238E27FC236}">
                <a16:creationId xmlns:a16="http://schemas.microsoft.com/office/drawing/2014/main" id="{E178FFEF-F1D5-AB21-5952-8E68C47078C2}"/>
              </a:ext>
            </a:extLst>
          </p:cNvPr>
          <p:cNvSpPr txBox="1"/>
          <p:nvPr/>
        </p:nvSpPr>
        <p:spPr>
          <a:xfrm>
            <a:off x="5984240" y="5648959"/>
            <a:ext cx="5889130" cy="584775"/>
          </a:xfrm>
          <a:prstGeom prst="rect">
            <a:avLst/>
          </a:prstGeom>
          <a:noFill/>
        </p:spPr>
        <p:txBody>
          <a:bodyPr wrap="square">
            <a:spAutoFit/>
          </a:bodyPr>
          <a:lstStyle/>
          <a:p>
            <a:pPr algn="just"/>
            <a:r>
              <a:rPr lang="en-CA" sz="1600" b="1" dirty="0">
                <a:solidFill>
                  <a:schemeClr val="tx1">
                    <a:lumMod val="85000"/>
                    <a:lumOff val="15000"/>
                  </a:schemeClr>
                </a:solidFill>
                <a:latin typeface="Times New Roman" panose="02020603050405020304" pitchFamily="18" charset="0"/>
                <a:cs typeface="Times New Roman" panose="02020603050405020304" pitchFamily="18" charset="0"/>
              </a:rPr>
              <a:t>Fig: </a:t>
            </a:r>
            <a:r>
              <a:rPr lang="en-US" sz="1600" dirty="0">
                <a:solidFill>
                  <a:schemeClr val="tx1">
                    <a:lumMod val="85000"/>
                    <a:lumOff val="15000"/>
                  </a:schemeClr>
                </a:solidFill>
                <a:latin typeface="Times New Roman" panose="02020603050405020304" pitchFamily="18" charset="0"/>
                <a:cs typeface="Times New Roman" panose="02020603050405020304" pitchFamily="18" charset="0"/>
              </a:rPr>
              <a:t>Real-Time Data Analysis and Visualization of 'UAS Monitoring - Aggregated Data' and 'ICU Monitoring - Predictive Modeling</a:t>
            </a:r>
          </a:p>
        </p:txBody>
      </p:sp>
    </p:spTree>
    <p:extLst>
      <p:ext uri="{BB962C8B-B14F-4D97-AF65-F5344CB8AC3E}">
        <p14:creationId xmlns:p14="http://schemas.microsoft.com/office/powerpoint/2010/main" val="63706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199" y="1259682"/>
            <a:ext cx="10515600" cy="5233193"/>
          </a:xfrm>
        </p:spPr>
        <p:txBody>
          <a:bodyPr>
            <a:noAutofit/>
          </a:bodyPr>
          <a:lstStyle/>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Foundational Principles:</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Modularity:</a:t>
            </a:r>
            <a:r>
              <a:rPr lang="en-US" sz="1600" b="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Application composed of distinct, independent components for data ingestion, processing, visualization, and user interaction.</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Reusability: </a:t>
            </a:r>
            <a:r>
              <a:rPr lang="en-US" sz="1600" dirty="0">
                <a:latin typeface="Times New Roman" panose="02020603050405020304" pitchFamily="18" charset="0"/>
                <a:cs typeface="Times New Roman" panose="02020603050405020304" pitchFamily="18" charset="0"/>
              </a:rPr>
              <a:t>Components are designed for reuse across the application, reducing redundant code and ensuring consistency.</a:t>
            </a:r>
            <a:endParaRPr lang="en-CA" sz="1600" dirty="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Ease of Integration:</a:t>
            </a:r>
            <a:r>
              <a:rPr lang="en-US" sz="1600" b="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Component-based approach allows for seamless incorporation of new features without disrupting the system.</a:t>
            </a:r>
            <a:endParaRPr lang="en-US" sz="1600" b="1"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Component-Based Approach:</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Visualization Components: </a:t>
            </a:r>
            <a:r>
              <a:rPr lang="en-CA" sz="1600" dirty="0">
                <a:latin typeface="Times New Roman" panose="02020603050405020304" pitchFamily="18" charset="0"/>
                <a:cs typeface="Times New Roman" panose="02020603050405020304" pitchFamily="18" charset="0"/>
              </a:rPr>
              <a:t>Utilizes D3.js for dynamic, interactive data visualizations.</a:t>
            </a:r>
            <a:endParaRPr lang="en-US" sz="1600" dirty="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Generator Components: </a:t>
            </a:r>
            <a:r>
              <a:rPr lang="en-US" sz="1600" dirty="0">
                <a:latin typeface="Times New Roman" panose="02020603050405020304" pitchFamily="18" charset="0"/>
                <a:cs typeface="Times New Roman" panose="02020603050405020304" pitchFamily="18" charset="0"/>
              </a:rPr>
              <a:t>Convert data sets into geometric descriptions for visualization.</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Layout Components</a:t>
            </a:r>
            <a:r>
              <a:rPr lang="en-CA"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Organize data into structures compatible with visualization components.</a:t>
            </a: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Key Architectural Features:</a:t>
            </a:r>
            <a:endParaRPr lang="en-US" sz="1800" b="1" dirty="0">
              <a:solidFill>
                <a:srgbClr val="C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Modularity: </a:t>
            </a:r>
            <a:r>
              <a:rPr lang="en-US" sz="1600" dirty="0">
                <a:latin typeface="Times New Roman" panose="02020603050405020304" pitchFamily="18" charset="0"/>
                <a:cs typeface="Times New Roman" panose="02020603050405020304" pitchFamily="18" charset="0"/>
              </a:rPr>
              <a:t>Independent components optimized and extended individually.</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Reusability: </a:t>
            </a:r>
            <a:r>
              <a:rPr lang="en-US" sz="1600" dirty="0">
                <a:latin typeface="Times New Roman" panose="02020603050405020304" pitchFamily="18" charset="0"/>
                <a:cs typeface="Times New Roman" panose="02020603050405020304" pitchFamily="18" charset="0"/>
              </a:rPr>
              <a:t>Ensures easier maintenance and scalability by reusing components.</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Flexibility: </a:t>
            </a:r>
            <a:r>
              <a:rPr lang="en-US" sz="1600" dirty="0">
                <a:latin typeface="Times New Roman" panose="02020603050405020304" pitchFamily="18" charset="0"/>
                <a:cs typeface="Times New Roman" panose="02020603050405020304" pitchFamily="18" charset="0"/>
              </a:rPr>
              <a:t>High-level declarative tools built on top of D3.js for seamless integration.</a:t>
            </a:r>
          </a:p>
          <a:p>
            <a:pPr marL="0" indent="0" algn="just">
              <a:buNone/>
            </a:pPr>
            <a:endParaRPr lang="en-US" sz="1600" dirty="0">
              <a:solidFill>
                <a:srgbClr val="C0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301686" cy="369332"/>
          </a:xfrm>
          <a:prstGeom prst="rect">
            <a:avLst/>
          </a:prstGeom>
          <a:noFill/>
        </p:spPr>
        <p:txBody>
          <a:bodyPr wrap="none" rtlCol="0">
            <a:spAutoFit/>
          </a:bodyPr>
          <a:lstStyle/>
          <a:p>
            <a:r>
              <a:rPr lang="en-CA" dirty="0"/>
              <a:t>6</a:t>
            </a:r>
          </a:p>
        </p:txBody>
      </p:sp>
    </p:spTree>
    <p:extLst>
      <p:ext uri="{BB962C8B-B14F-4D97-AF65-F5344CB8AC3E}">
        <p14:creationId xmlns:p14="http://schemas.microsoft.com/office/powerpoint/2010/main" val="3958425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Architectural Structure</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264473"/>
            <a:ext cx="6553200" cy="5228402"/>
          </a:xfrm>
        </p:spPr>
        <p:txBody>
          <a:bodyPr>
            <a:noAutofit/>
          </a:bodyPr>
          <a:lstStyle/>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Robust Component Architecture:</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Designed for Real-Time Data Streaming Visualization and Control</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Three Primary Areas:</a:t>
            </a:r>
          </a:p>
          <a:p>
            <a:pPr lvl="1" algn="just"/>
            <a:r>
              <a:rPr lang="en-US" sz="1600" dirty="0">
                <a:latin typeface="Times New Roman" panose="02020603050405020304" pitchFamily="18" charset="0"/>
                <a:cs typeface="Times New Roman" panose="02020603050405020304" pitchFamily="18" charset="0"/>
              </a:rPr>
              <a:t>Data Components</a:t>
            </a:r>
          </a:p>
          <a:p>
            <a:pPr lvl="1" algn="just"/>
            <a:r>
              <a:rPr lang="en-US" sz="1600" dirty="0">
                <a:latin typeface="Times New Roman" panose="02020603050405020304" pitchFamily="18" charset="0"/>
                <a:cs typeface="Times New Roman" panose="02020603050405020304" pitchFamily="18" charset="0"/>
              </a:rPr>
              <a:t>Visual Components</a:t>
            </a:r>
          </a:p>
          <a:p>
            <a:pPr lvl="1" algn="just"/>
            <a:r>
              <a:rPr lang="en-US" sz="1600" dirty="0">
                <a:latin typeface="Times New Roman" panose="02020603050405020304" pitchFamily="18" charset="0"/>
                <a:cs typeface="Times New Roman" panose="02020603050405020304" pitchFamily="18" charset="0"/>
              </a:rPr>
              <a:t>Dynamic Control</a:t>
            </a: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Data Components:</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Kafka Producer:</a:t>
            </a:r>
          </a:p>
          <a:p>
            <a:pPr lvl="1" algn="just"/>
            <a:r>
              <a:rPr lang="en-US" sz="1600" dirty="0">
                <a:latin typeface="Times New Roman" panose="02020603050405020304" pitchFamily="18" charset="0"/>
                <a:cs typeface="Times New Roman" panose="02020603050405020304" pitchFamily="18" charset="0"/>
              </a:rPr>
              <a:t>Gathers data from various sources.</a:t>
            </a:r>
          </a:p>
          <a:p>
            <a:pPr lvl="1" algn="just"/>
            <a:r>
              <a:rPr lang="en-US" sz="1600" dirty="0">
                <a:latin typeface="Times New Roman" panose="02020603050405020304" pitchFamily="18" charset="0"/>
                <a:cs typeface="Times New Roman" panose="02020603050405020304" pitchFamily="18" charset="0"/>
              </a:rPr>
              <a:t>Sends data to Kafka topics</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Spark Streaming Application:</a:t>
            </a:r>
          </a:p>
          <a:p>
            <a:pPr lvl="1" algn="just"/>
            <a:r>
              <a:rPr lang="en-CA" sz="1600" dirty="0">
                <a:latin typeface="Times New Roman" panose="02020603050405020304" pitchFamily="18" charset="0"/>
                <a:cs typeface="Times New Roman" panose="02020603050405020304" pitchFamily="18" charset="0"/>
              </a:rPr>
              <a:t>Processes data from Kafka.</a:t>
            </a:r>
          </a:p>
          <a:p>
            <a:pPr lvl="1" algn="just"/>
            <a:r>
              <a:rPr lang="en-CA" sz="1600" dirty="0">
                <a:latin typeface="Times New Roman" panose="02020603050405020304" pitchFamily="18" charset="0"/>
                <a:cs typeface="Times New Roman" panose="02020603050405020304" pitchFamily="18" charset="0"/>
              </a:rPr>
              <a:t>Prepares data for visualization.</a:t>
            </a: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WebSocket Server:</a:t>
            </a:r>
          </a:p>
          <a:p>
            <a:pPr lvl="1" algn="just"/>
            <a:r>
              <a:rPr lang="en-US" sz="1600" dirty="0">
                <a:latin typeface="Times New Roman" panose="02020603050405020304" pitchFamily="18" charset="0"/>
                <a:cs typeface="Times New Roman" panose="02020603050405020304" pitchFamily="18" charset="0"/>
              </a:rPr>
              <a:t>Transmits processed data to frontend.</a:t>
            </a:r>
            <a:endParaRPr lang="en-CA" sz="1600" dirty="0">
              <a:latin typeface="Times New Roman" panose="02020603050405020304" pitchFamily="18" charset="0"/>
              <a:cs typeface="Times New Roman" panose="02020603050405020304" pitchFamily="18" charset="0"/>
            </a:endParaRPr>
          </a:p>
          <a:p>
            <a:pPr lvl="1" algn="just"/>
            <a:r>
              <a:rPr lang="en-US" sz="1600" dirty="0">
                <a:latin typeface="Times New Roman" panose="02020603050405020304" pitchFamily="18" charset="0"/>
                <a:cs typeface="Times New Roman" panose="02020603050405020304" pitchFamily="18" charset="0"/>
              </a:rPr>
              <a:t>Ensures real-time updates for visualizations</a:t>
            </a:r>
            <a:r>
              <a:rPr lang="en-US" sz="1800" dirty="0">
                <a:latin typeface="Times New Roman" panose="02020603050405020304" pitchFamily="18" charset="0"/>
                <a:cs typeface="Times New Roman" panose="02020603050405020304" pitchFamily="18" charset="0"/>
              </a:rPr>
              <a:t>.</a:t>
            </a: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301686" cy="369332"/>
          </a:xfrm>
          <a:prstGeom prst="rect">
            <a:avLst/>
          </a:prstGeom>
          <a:noFill/>
        </p:spPr>
        <p:txBody>
          <a:bodyPr wrap="none" rtlCol="0">
            <a:spAutoFit/>
          </a:bodyPr>
          <a:lstStyle/>
          <a:p>
            <a:r>
              <a:rPr lang="en-CA" dirty="0"/>
              <a:t>6</a:t>
            </a:r>
          </a:p>
        </p:txBody>
      </p:sp>
      <p:pic>
        <p:nvPicPr>
          <p:cNvPr id="14" name="Picture 13">
            <a:extLst>
              <a:ext uri="{FF2B5EF4-FFF2-40B4-BE49-F238E27FC236}">
                <a16:creationId xmlns:a16="http://schemas.microsoft.com/office/drawing/2014/main" id="{9D41B629-BE06-521D-6379-72D930C82C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0960" y="2010236"/>
            <a:ext cx="6732410" cy="3879115"/>
          </a:xfrm>
          <a:prstGeom prst="rect">
            <a:avLst/>
          </a:prstGeom>
        </p:spPr>
      </p:pic>
      <p:sp>
        <p:nvSpPr>
          <p:cNvPr id="16" name="TextBox 15">
            <a:extLst>
              <a:ext uri="{FF2B5EF4-FFF2-40B4-BE49-F238E27FC236}">
                <a16:creationId xmlns:a16="http://schemas.microsoft.com/office/drawing/2014/main" id="{37C6297D-AA42-2083-17AF-2C650762DE33}"/>
              </a:ext>
            </a:extLst>
          </p:cNvPr>
          <p:cNvSpPr txBox="1"/>
          <p:nvPr/>
        </p:nvSpPr>
        <p:spPr>
          <a:xfrm>
            <a:off x="6865620" y="5917746"/>
            <a:ext cx="3599180" cy="338554"/>
          </a:xfrm>
          <a:prstGeom prst="rect">
            <a:avLst/>
          </a:prstGeom>
          <a:noFill/>
        </p:spPr>
        <p:txBody>
          <a:bodyPr wrap="square">
            <a:spAutoFit/>
          </a:bodyPr>
          <a:lstStyle/>
          <a:p>
            <a:pPr algn="just"/>
            <a:r>
              <a:rPr lang="en-CA" sz="1600" b="1" dirty="0">
                <a:solidFill>
                  <a:schemeClr val="tx1">
                    <a:lumMod val="85000"/>
                    <a:lumOff val="15000"/>
                  </a:schemeClr>
                </a:solidFill>
                <a:latin typeface="Times New Roman" panose="02020603050405020304" pitchFamily="18" charset="0"/>
                <a:cs typeface="Times New Roman" panose="02020603050405020304" pitchFamily="18" charset="0"/>
              </a:rPr>
              <a:t>Fig: </a:t>
            </a:r>
            <a:r>
              <a:rPr lang="en-US" sz="1600" dirty="0">
                <a:solidFill>
                  <a:schemeClr val="tx1">
                    <a:lumMod val="85000"/>
                    <a:lumOff val="15000"/>
                  </a:schemeClr>
                </a:solidFill>
                <a:latin typeface="Times New Roman" panose="02020603050405020304" pitchFamily="18" charset="0"/>
                <a:cs typeface="Times New Roman" panose="02020603050405020304" pitchFamily="18" charset="0"/>
              </a:rPr>
              <a:t>Data Flow and Component Diagram</a:t>
            </a:r>
          </a:p>
        </p:txBody>
      </p:sp>
    </p:spTree>
    <p:extLst>
      <p:ext uri="{BB962C8B-B14F-4D97-AF65-F5344CB8AC3E}">
        <p14:creationId xmlns:p14="http://schemas.microsoft.com/office/powerpoint/2010/main" val="3629329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5E50A-1E16-2489-C1B2-DEB4CD11035D}"/>
              </a:ext>
            </a:extLst>
          </p:cNvPr>
          <p:cNvSpPr>
            <a:spLocks noGrp="1"/>
          </p:cNvSpPr>
          <p:nvPr>
            <p:ph type="title"/>
          </p:nvPr>
        </p:nvSpPr>
        <p:spPr>
          <a:xfrm>
            <a:off x="838200" y="365125"/>
            <a:ext cx="10515600" cy="701675"/>
          </a:xfrm>
        </p:spPr>
        <p:txBody>
          <a:bodyPr>
            <a:normAutofit/>
          </a:bodyPr>
          <a:lstStyle/>
          <a:p>
            <a:r>
              <a:rPr lang="en-CA" sz="3600" dirty="0">
                <a:solidFill>
                  <a:srgbClr val="C00000"/>
                </a:solidFill>
                <a:latin typeface="Times New Roman" panose="02020603050405020304" pitchFamily="18" charset="0"/>
                <a:cs typeface="Times New Roman" panose="02020603050405020304" pitchFamily="18" charset="0"/>
              </a:rPr>
              <a:t>Data Collection and Processing</a:t>
            </a:r>
          </a:p>
        </p:txBody>
      </p:sp>
      <p:sp>
        <p:nvSpPr>
          <p:cNvPr id="3" name="Content Placeholder 2">
            <a:extLst>
              <a:ext uri="{FF2B5EF4-FFF2-40B4-BE49-F238E27FC236}">
                <a16:creationId xmlns:a16="http://schemas.microsoft.com/office/drawing/2014/main" id="{B9095EC8-4714-304E-B9F5-86D2589E23A9}"/>
              </a:ext>
            </a:extLst>
          </p:cNvPr>
          <p:cNvSpPr>
            <a:spLocks noGrp="1"/>
          </p:cNvSpPr>
          <p:nvPr>
            <p:ph idx="1"/>
          </p:nvPr>
        </p:nvSpPr>
        <p:spPr>
          <a:xfrm>
            <a:off x="838200" y="1264473"/>
            <a:ext cx="10515600" cy="5110163"/>
          </a:xfrm>
        </p:spPr>
        <p:txBody>
          <a:bodyPr>
            <a:normAutofit/>
          </a:bodyPr>
          <a:lstStyle/>
          <a:p>
            <a:pPr marL="0" indent="0" algn="just">
              <a:buNone/>
            </a:pPr>
            <a:endParaRPr lang="en-CA" sz="1800" b="1" dirty="0">
              <a:solidFill>
                <a:srgbClr val="C00000"/>
              </a:solidFill>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Data and Massive Data Transmission</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System processes massive real-time data from various sources.</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System processes massive real-time data from various sources.</a:t>
            </a:r>
          </a:p>
          <a:p>
            <a:pPr marL="0" indent="0" algn="just">
              <a:buNone/>
            </a:pPr>
            <a:endParaRPr lang="en-US" sz="1600" b="1" dirty="0">
              <a:latin typeface="Times New Roman" panose="02020603050405020304" pitchFamily="18" charset="0"/>
              <a:cs typeface="Times New Roman" panose="02020603050405020304" pitchFamily="18" charset="0"/>
            </a:endParaRPr>
          </a:p>
          <a:p>
            <a:pPr marL="0" indent="0" algn="just">
              <a:buNone/>
            </a:pPr>
            <a:r>
              <a:rPr lang="en-CA" sz="1800" b="1" dirty="0">
                <a:solidFill>
                  <a:srgbClr val="C00000"/>
                </a:solidFill>
                <a:latin typeface="Times New Roman" panose="02020603050405020304" pitchFamily="18" charset="0"/>
                <a:cs typeface="Times New Roman" panose="02020603050405020304" pitchFamily="18" charset="0"/>
              </a:rPr>
              <a:t>Components</a:t>
            </a:r>
            <a:endParaRPr lang="en-US" sz="1800" b="1" dirty="0">
              <a:solidFill>
                <a:srgbClr val="C00000"/>
              </a:solidFill>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CA" sz="1600" b="1" dirty="0">
                <a:latin typeface="Times New Roman" panose="02020603050405020304" pitchFamily="18" charset="0"/>
                <a:cs typeface="Times New Roman" panose="02020603050405020304" pitchFamily="18" charset="0"/>
              </a:rPr>
              <a:t>Kafka Producer</a:t>
            </a:r>
            <a:r>
              <a:rPr lang="en-CA" sz="1600" dirty="0">
                <a:latin typeface="Times New Roman" panose="02020603050405020304" pitchFamily="18" charset="0"/>
                <a:cs typeface="Times New Roman" panose="02020603050405020304" pitchFamily="18" charset="0"/>
              </a:rPr>
              <a:t>: Packages data into messages for Kafka topics.</a:t>
            </a:r>
          </a:p>
          <a:p>
            <a:pPr lvl="1" algn="just"/>
            <a:r>
              <a:rPr lang="en-CA" sz="1600" b="1" dirty="0">
                <a:latin typeface="Times New Roman" panose="02020603050405020304" pitchFamily="18" charset="0"/>
                <a:cs typeface="Times New Roman" panose="02020603050405020304" pitchFamily="18" charset="0"/>
              </a:rPr>
              <a:t>Advantage</a:t>
            </a:r>
            <a:r>
              <a:rPr lang="en-CA" sz="1600" dirty="0">
                <a:latin typeface="Times New Roman" panose="02020603050405020304" pitchFamily="18" charset="0"/>
                <a:cs typeface="Times New Roman" panose="02020603050405020304" pitchFamily="18" charset="0"/>
              </a:rPr>
              <a:t>: Fault tolerance and scalability.</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Spark Streaming Application</a:t>
            </a:r>
            <a:r>
              <a:rPr lang="en-US" sz="1600" dirty="0">
                <a:latin typeface="Times New Roman" panose="02020603050405020304" pitchFamily="18" charset="0"/>
                <a:cs typeface="Times New Roman" panose="02020603050405020304" pitchFamily="18" charset="0"/>
              </a:rPr>
              <a:t>: Reads and processes data from Kafka topics.</a:t>
            </a:r>
          </a:p>
          <a:p>
            <a:pPr lvl="1" algn="just"/>
            <a:r>
              <a:rPr lang="en-US" sz="1600" b="1" dirty="0">
                <a:latin typeface="Times New Roman" panose="02020603050405020304" pitchFamily="18" charset="0"/>
                <a:cs typeface="Times New Roman" panose="02020603050405020304" pitchFamily="18" charset="0"/>
              </a:rPr>
              <a:t>Advantage</a:t>
            </a:r>
            <a:r>
              <a:rPr lang="en-US" sz="1600" dirty="0">
                <a:latin typeface="Times New Roman" panose="02020603050405020304" pitchFamily="18" charset="0"/>
                <a:cs typeface="Times New Roman" panose="02020603050405020304" pitchFamily="18" charset="0"/>
              </a:rPr>
              <a:t>: Large-scale data processing with low latency. </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Polygon.io</a:t>
            </a:r>
            <a:r>
              <a:rPr lang="en-US" sz="1600" dirty="0">
                <a:latin typeface="Times New Roman" panose="02020603050405020304" pitchFamily="18" charset="0"/>
                <a:cs typeface="Times New Roman" panose="02020603050405020304" pitchFamily="18" charset="0"/>
              </a:rPr>
              <a:t>: </a:t>
            </a:r>
            <a:r>
              <a:rPr lang="en-CA" sz="1600" dirty="0">
                <a:latin typeface="Times New Roman" panose="02020603050405020304" pitchFamily="18" charset="0"/>
                <a:cs typeface="Times New Roman" panose="02020603050405020304" pitchFamily="18" charset="0"/>
              </a:rPr>
              <a:t>Real-time streaming data.</a:t>
            </a:r>
          </a:p>
          <a:p>
            <a:pPr lvl="1" algn="just"/>
            <a:r>
              <a:rPr lang="en-US" sz="1600" b="1" dirty="0">
                <a:latin typeface="Times New Roman" panose="02020603050405020304" pitchFamily="18" charset="0"/>
                <a:cs typeface="Times New Roman" panose="02020603050405020304" pitchFamily="18" charset="0"/>
              </a:rPr>
              <a:t>Advantage</a:t>
            </a:r>
            <a:r>
              <a:rPr lang="en-US" sz="1600" dirty="0">
                <a:latin typeface="Times New Roman" panose="02020603050405020304" pitchFamily="18" charset="0"/>
                <a:cs typeface="Times New Roman" panose="02020603050405020304" pitchFamily="18" charset="0"/>
              </a:rPr>
              <a:t>: Access to reliable, real-time financial market data</a:t>
            </a:r>
          </a:p>
          <a:p>
            <a:pPr marL="342900" indent="-342900" algn="just">
              <a:buFont typeface="+mj-lt"/>
              <a:buAutoNum type="arabicPeriod"/>
            </a:pPr>
            <a:r>
              <a:rPr lang="en-US" sz="1600" b="1" dirty="0">
                <a:latin typeface="Times New Roman" panose="02020603050405020304" pitchFamily="18" charset="0"/>
                <a:cs typeface="Times New Roman" panose="02020603050405020304" pitchFamily="18" charset="0"/>
              </a:rPr>
              <a:t>WebSocket Server</a:t>
            </a:r>
            <a:r>
              <a:rPr lang="en-US" sz="1600" dirty="0">
                <a:latin typeface="Times New Roman" panose="02020603050405020304" pitchFamily="18" charset="0"/>
                <a:cs typeface="Times New Roman" panose="02020603050405020304" pitchFamily="18" charset="0"/>
              </a:rPr>
              <a:t>: Transmits processed data to frontend.</a:t>
            </a:r>
          </a:p>
          <a:p>
            <a:pPr lvl="1" algn="just"/>
            <a:r>
              <a:rPr lang="en-US" sz="1600" b="1" dirty="0">
                <a:latin typeface="Times New Roman" panose="02020603050405020304" pitchFamily="18" charset="0"/>
                <a:cs typeface="Times New Roman" panose="02020603050405020304" pitchFamily="18" charset="0"/>
              </a:rPr>
              <a:t>Advantage</a:t>
            </a:r>
            <a:r>
              <a:rPr lang="en-US" sz="1600" dirty="0">
                <a:latin typeface="Times New Roman" panose="02020603050405020304" pitchFamily="18" charset="0"/>
                <a:cs typeface="Times New Roman" panose="02020603050405020304" pitchFamily="18" charset="0"/>
              </a:rPr>
              <a:t>: Real-time updates for dynamic user experience.</a:t>
            </a:r>
            <a:endParaRPr lang="en-CA" sz="16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endParaRPr lang="en-CA" sz="20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0CF9A2-C1F7-86BF-ECC2-56281C6EB4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229" y="381764"/>
            <a:ext cx="1039141" cy="598545"/>
          </a:xfrm>
          <a:prstGeom prst="rect">
            <a:avLst/>
          </a:prstGeom>
        </p:spPr>
      </p:pic>
      <p:sp>
        <p:nvSpPr>
          <p:cNvPr id="6" name="TextBox 5">
            <a:extLst>
              <a:ext uri="{FF2B5EF4-FFF2-40B4-BE49-F238E27FC236}">
                <a16:creationId xmlns:a16="http://schemas.microsoft.com/office/drawing/2014/main" id="{1BBA9650-5DD2-6D7B-D773-845C282DFF34}"/>
              </a:ext>
            </a:extLst>
          </p:cNvPr>
          <p:cNvSpPr txBox="1"/>
          <p:nvPr/>
        </p:nvSpPr>
        <p:spPr>
          <a:xfrm>
            <a:off x="11873370" y="6476236"/>
            <a:ext cx="301686" cy="369332"/>
          </a:xfrm>
          <a:prstGeom prst="rect">
            <a:avLst/>
          </a:prstGeom>
          <a:noFill/>
        </p:spPr>
        <p:txBody>
          <a:bodyPr wrap="none" rtlCol="0">
            <a:spAutoFit/>
          </a:bodyPr>
          <a:lstStyle/>
          <a:p>
            <a:r>
              <a:rPr lang="en-CA" dirty="0"/>
              <a:t>7</a:t>
            </a:r>
          </a:p>
        </p:txBody>
      </p:sp>
    </p:spTree>
    <p:extLst>
      <p:ext uri="{BB962C8B-B14F-4D97-AF65-F5344CB8AC3E}">
        <p14:creationId xmlns:p14="http://schemas.microsoft.com/office/powerpoint/2010/main" val="1643217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1409</TotalTime>
  <Words>1783</Words>
  <Application>Microsoft Office PowerPoint</Application>
  <PresentationFormat>Widescreen</PresentationFormat>
  <Paragraphs>233</Paragraphs>
  <Slides>18</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Arial Narrow</vt:lpstr>
      <vt:lpstr>Calibri</vt:lpstr>
      <vt:lpstr>Calibri Light</vt:lpstr>
      <vt:lpstr>Times New Roman</vt:lpstr>
      <vt:lpstr>Wingdings</vt:lpstr>
      <vt:lpstr>Office Theme</vt:lpstr>
      <vt:lpstr>Memorial University of Newfoundland</vt:lpstr>
      <vt:lpstr>Table of Content</vt:lpstr>
      <vt:lpstr>Introduction</vt:lpstr>
      <vt:lpstr>Background and Motivation</vt:lpstr>
      <vt:lpstr>Literature Review</vt:lpstr>
      <vt:lpstr>Literature Review</vt:lpstr>
      <vt:lpstr>Methodology</vt:lpstr>
      <vt:lpstr>Architectural Structure</vt:lpstr>
      <vt:lpstr>Data Collection and Processing</vt:lpstr>
      <vt:lpstr>Visual Components</vt:lpstr>
      <vt:lpstr>Control Interface</vt:lpstr>
      <vt:lpstr>Results and Findings</vt:lpstr>
      <vt:lpstr>Results and Findings</vt:lpstr>
      <vt:lpstr>Results and Findings</vt:lpstr>
      <vt:lpstr>Challenges and Solutions</vt:lpstr>
      <vt:lpstr>Future Work</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Memorial University of Newfoundland</dc:title>
  <dc:creator>Neha Thakare</dc:creator>
  <cp:lastModifiedBy>Neha Thakare</cp:lastModifiedBy>
  <cp:revision>11</cp:revision>
  <dcterms:created xsi:type="dcterms:W3CDTF">2023-08-02T00:50:43Z</dcterms:created>
  <dcterms:modified xsi:type="dcterms:W3CDTF">2024-07-24T17:05:28Z</dcterms:modified>
</cp:coreProperties>
</file>

<file path=docProps/thumbnail.jpeg>
</file>